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697" r:id="rId2"/>
    <p:sldId id="700" r:id="rId3"/>
    <p:sldId id="327" r:id="rId4"/>
    <p:sldId id="464" r:id="rId5"/>
    <p:sldId id="346" r:id="rId6"/>
    <p:sldId id="466" r:id="rId7"/>
    <p:sldId id="470" r:id="rId8"/>
    <p:sldId id="476" r:id="rId9"/>
    <p:sldId id="274" r:id="rId10"/>
    <p:sldId id="332" r:id="rId11"/>
    <p:sldId id="333" r:id="rId12"/>
    <p:sldId id="477" r:id="rId13"/>
    <p:sldId id="387" r:id="rId14"/>
    <p:sldId id="479" r:id="rId15"/>
    <p:sldId id="429" r:id="rId16"/>
    <p:sldId id="480" r:id="rId17"/>
    <p:sldId id="390" r:id="rId18"/>
    <p:sldId id="391" r:id="rId19"/>
    <p:sldId id="430" r:id="rId20"/>
    <p:sldId id="520" r:id="rId21"/>
    <p:sldId id="433" r:id="rId22"/>
    <p:sldId id="482" r:id="rId23"/>
    <p:sldId id="483" r:id="rId24"/>
    <p:sldId id="485" r:id="rId25"/>
    <p:sldId id="530" r:id="rId26"/>
    <p:sldId id="701" r:id="rId27"/>
    <p:sldId id="399" r:id="rId28"/>
    <p:sldId id="690" r:id="rId29"/>
    <p:sldId id="493" r:id="rId30"/>
    <p:sldId id="499" r:id="rId31"/>
    <p:sldId id="685" r:id="rId32"/>
    <p:sldId id="260" r:id="rId33"/>
    <p:sldId id="686" r:id="rId34"/>
    <p:sldId id="687" r:id="rId35"/>
    <p:sldId id="688" r:id="rId36"/>
    <p:sldId id="689" r:id="rId37"/>
    <p:sldId id="529" r:id="rId38"/>
    <p:sldId id="500" r:id="rId39"/>
    <p:sldId id="528" r:id="rId40"/>
    <p:sldId id="507" r:id="rId41"/>
    <p:sldId id="691" r:id="rId42"/>
    <p:sldId id="517" r:id="rId43"/>
    <p:sldId id="405" r:id="rId44"/>
    <p:sldId id="692" r:id="rId45"/>
    <p:sldId id="693" r:id="rId46"/>
    <p:sldId id="694" r:id="rId47"/>
    <p:sldId id="695" r:id="rId48"/>
    <p:sldId id="504" r:id="rId49"/>
    <p:sldId id="523" r:id="rId50"/>
    <p:sldId id="525" r:id="rId51"/>
    <p:sldId id="515" r:id="rId52"/>
    <p:sldId id="527" r:id="rId53"/>
    <p:sldId id="415" r:id="rId54"/>
    <p:sldId id="416" r:id="rId55"/>
    <p:sldId id="417" r:id="rId56"/>
    <p:sldId id="313" r:id="rId57"/>
    <p:sldId id="440" r:id="rId58"/>
    <p:sldId id="321" r:id="rId59"/>
    <p:sldId id="456" r:id="rId60"/>
    <p:sldId id="349" r:id="rId61"/>
    <p:sldId id="421" r:id="rId62"/>
  </p:sldIdLst>
  <p:sldSz cx="17340263" cy="97536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1684"/>
    <a:srgbClr val="D7D2CF"/>
    <a:srgbClr val="A79E95"/>
    <a:srgbClr val="989188"/>
    <a:srgbClr val="B3B6A6"/>
    <a:srgbClr val="0A014F"/>
    <a:srgbClr val="37CBFF"/>
    <a:srgbClr val="61D6FF"/>
    <a:srgbClr val="21C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7" autoAdjust="0"/>
    <p:restoredTop sz="63324" autoAdjust="0"/>
  </p:normalViewPr>
  <p:slideViewPr>
    <p:cSldViewPr>
      <p:cViewPr varScale="1">
        <p:scale>
          <a:sx n="33" d="100"/>
          <a:sy n="33" d="100"/>
        </p:scale>
        <p:origin x="792" y="26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4" d="100"/>
        <a:sy n="44" d="100"/>
      </p:scale>
      <p:origin x="0" y="0"/>
    </p:cViewPr>
  </p:sorterViewPr>
  <p:notesViewPr>
    <p:cSldViewPr>
      <p:cViewPr varScale="1">
        <p:scale>
          <a:sx n="68" d="100"/>
          <a:sy n="68" d="100"/>
        </p:scale>
        <p:origin x="118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EE31A4-B806-4D9A-82FE-8756C1623CC4}" type="datetimeFigureOut">
              <a:rPr lang="en-AU" smtClean="0"/>
              <a:t>4/03/2025</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78EE50-E383-462E-826E-0A2B938463CA}" type="slidenum">
              <a:rPr lang="en-AU" smtClean="0"/>
              <a:t>‹#›</a:t>
            </a:fld>
            <a:endParaRPr lang="en-AU"/>
          </a:p>
        </p:txBody>
      </p:sp>
    </p:spTree>
    <p:extLst>
      <p:ext uri="{BB962C8B-B14F-4D97-AF65-F5344CB8AC3E}">
        <p14:creationId xmlns:p14="http://schemas.microsoft.com/office/powerpoint/2010/main" val="1291528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B663A-3588-8A7B-3C7A-3F150072C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010671-86AD-26CC-790B-BD5E11D87BB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4084989-5991-6C0F-06E6-62F0C4A956A9}"/>
              </a:ext>
            </a:extLst>
          </p:cNvPr>
          <p:cNvSpPr>
            <a:spLocks noGrp="1"/>
          </p:cNvSpPr>
          <p:nvPr>
            <p:ph type="body" idx="1"/>
          </p:nvPr>
        </p:nvSpPr>
        <p:spPr/>
        <p:txBody>
          <a:bodyPr/>
          <a:lstStyle/>
          <a:p>
            <a:r>
              <a:rPr lang="en-US" dirty="0"/>
              <a:t>What if . . . </a:t>
            </a:r>
          </a:p>
          <a:p>
            <a:pPr marL="171450" indent="-171450">
              <a:buFont typeface="Arial" panose="020B0604020202020204" pitchFamily="34" charset="0"/>
              <a:buChar char="•"/>
            </a:pPr>
            <a:r>
              <a:rPr lang="en-US" dirty="0"/>
              <a:t>You could overcome your fear, nerves and anxiety around speaking and consistently feel comfortable in front of any audience, no matter who or how many that involved/</a:t>
            </a:r>
          </a:p>
          <a:p>
            <a:pPr marL="171450" indent="-171450">
              <a:buFont typeface="Arial" panose="020B0604020202020204" pitchFamily="34" charset="0"/>
              <a:buChar char="•"/>
            </a:pPr>
            <a:r>
              <a:rPr lang="en-US" dirty="0"/>
              <a:t>You could gain the respect, credibility, action, and buy-in, no matter high the stakes</a:t>
            </a:r>
          </a:p>
          <a:p>
            <a:pPr marL="171450" indent="-171450">
              <a:buFont typeface="Arial" panose="020B0604020202020204" pitchFamily="34" charset="0"/>
              <a:buChar char="•"/>
            </a:pPr>
            <a:r>
              <a:rPr lang="en-US" dirty="0"/>
              <a:t>As a result of all this, You could begin to really live into your true potential as a leader and human being</a:t>
            </a:r>
          </a:p>
          <a:p>
            <a:pPr marL="171450" indent="-171450">
              <a:buFont typeface="Arial" panose="020B0604020202020204" pitchFamily="34" charset="0"/>
              <a:buChar char="•"/>
            </a:pPr>
            <a:r>
              <a:rPr lang="en-US" dirty="0"/>
              <a:t>And what if you could enjoy the whole process from beginning to end?</a:t>
            </a:r>
          </a:p>
          <a:p>
            <a:endParaRPr lang="en-US" dirty="0"/>
          </a:p>
          <a:p>
            <a:r>
              <a:rPr lang="en-US" dirty="0"/>
              <a:t>My name is JA, psychologist and Founder of FS and welcome to our Masterclass; </a:t>
            </a:r>
          </a:p>
          <a:p>
            <a:pPr algn="l"/>
            <a:r>
              <a:rPr lang="en-US" sz="1200" b="1" dirty="0">
                <a:solidFill>
                  <a:schemeClr val="bg1"/>
                </a:solidFill>
              </a:rPr>
              <a:t>How to speak with confidence and impact </a:t>
            </a:r>
          </a:p>
          <a:p>
            <a:pPr algn="l"/>
            <a:r>
              <a:rPr lang="en-US" sz="1200" b="1" dirty="0">
                <a:solidFill>
                  <a:schemeClr val="bg1"/>
                </a:solidFill>
              </a:rPr>
              <a:t>in less than 90 days:</a:t>
            </a:r>
          </a:p>
          <a:p>
            <a:pPr algn="l"/>
            <a:r>
              <a:rPr lang="en-US" sz="1200" b="1" dirty="0">
                <a:solidFill>
                  <a:schemeClr val="bg1"/>
                </a:solidFill>
              </a:rPr>
              <a:t>A step-by-step system to overcome nerves </a:t>
            </a:r>
          </a:p>
          <a:p>
            <a:pPr algn="l"/>
            <a:r>
              <a:rPr lang="en-US" sz="1200" b="1" dirty="0">
                <a:solidFill>
                  <a:schemeClr val="bg1"/>
                </a:solidFill>
              </a:rPr>
              <a:t>and lead with your natural power</a:t>
            </a:r>
          </a:p>
          <a:p>
            <a:endParaRPr lang="en-AU" dirty="0"/>
          </a:p>
        </p:txBody>
      </p:sp>
      <p:sp>
        <p:nvSpPr>
          <p:cNvPr id="4" name="Slide Number Placeholder 3">
            <a:extLst>
              <a:ext uri="{FF2B5EF4-FFF2-40B4-BE49-F238E27FC236}">
                <a16:creationId xmlns:a16="http://schemas.microsoft.com/office/drawing/2014/main" id="{797DA0FA-0BFC-3E65-9CD5-4BA40F630D9B}"/>
              </a:ext>
            </a:extLst>
          </p:cNvPr>
          <p:cNvSpPr>
            <a:spLocks noGrp="1"/>
          </p:cNvSpPr>
          <p:nvPr>
            <p:ph type="sldNum" sz="quarter" idx="5"/>
          </p:nvPr>
        </p:nvSpPr>
        <p:spPr/>
        <p:txBody>
          <a:bodyPr/>
          <a:lstStyle/>
          <a:p>
            <a:fld id="{2178EE50-E383-462E-826E-0A2B938463CA}" type="slidenum">
              <a:rPr lang="en-AU" smtClean="0"/>
              <a:t>1</a:t>
            </a:fld>
            <a:endParaRPr lang="en-AU"/>
          </a:p>
        </p:txBody>
      </p:sp>
    </p:spTree>
    <p:extLst>
      <p:ext uri="{BB962C8B-B14F-4D97-AF65-F5344CB8AC3E}">
        <p14:creationId xmlns:p14="http://schemas.microsoft.com/office/powerpoint/2010/main" val="4095509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And by the way, let’s talk quickly about what doesn’t work, because the vast majority of what’s being taught in this field doesn’t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and this is why over 75% of people are still suffering from speaking fear,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Even after decades and decades of all the books, courses, and coaching available.</a:t>
            </a:r>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10</a:t>
            </a:fld>
            <a:endParaRPr lang="en-AU"/>
          </a:p>
        </p:txBody>
      </p:sp>
    </p:spTree>
    <p:extLst>
      <p:ext uri="{BB962C8B-B14F-4D97-AF65-F5344CB8AC3E}">
        <p14:creationId xmlns:p14="http://schemas.microsoft.com/office/powerpoint/2010/main" val="640137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Jerry Seinfeld says it best! </a:t>
            </a:r>
          </a:p>
          <a:p>
            <a:r>
              <a:rPr lang="en-US" dirty="0"/>
              <a:t>This is how most people feel.</a:t>
            </a:r>
          </a:p>
          <a:p>
            <a:endParaRPr lang="en-US" dirty="0"/>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11</a:t>
            </a:fld>
            <a:endParaRPr lang="en-AU"/>
          </a:p>
        </p:txBody>
      </p:sp>
    </p:spTree>
    <p:extLst>
      <p:ext uri="{BB962C8B-B14F-4D97-AF65-F5344CB8AC3E}">
        <p14:creationId xmlns:p14="http://schemas.microsoft.com/office/powerpoint/2010/main" val="1752678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Jerry Seinfeld says it best! </a:t>
            </a:r>
          </a:p>
          <a:p>
            <a:r>
              <a:rPr lang="en-US" dirty="0"/>
              <a:t>This is how most people feel.</a:t>
            </a:r>
          </a:p>
          <a:p>
            <a:endParaRPr lang="en-US" i="1" dirty="0"/>
          </a:p>
          <a:p>
            <a:pPr marR="1050925">
              <a:lnSpc>
                <a:spcPct val="107000"/>
              </a:lnSpc>
              <a:spcAft>
                <a:spcPts val="800"/>
              </a:spcAft>
            </a:pPr>
            <a:r>
              <a:rPr lang="en-US" i="1" u="sng" dirty="0">
                <a:solidFill>
                  <a:srgbClr val="FF0000"/>
                </a:solidFill>
              </a:rPr>
              <a:t>Up till now there’s been no </a:t>
            </a:r>
            <a:r>
              <a:rPr lang="en-US" b="1" i="1" u="sng" dirty="0">
                <a:solidFill>
                  <a:srgbClr val="FF0000"/>
                </a:solidFill>
              </a:rPr>
              <a:t>simple</a:t>
            </a:r>
            <a:r>
              <a:rPr lang="en-US" i="1" u="sng" dirty="0">
                <a:solidFill>
                  <a:srgbClr val="FF0000"/>
                </a:solidFill>
              </a:rPr>
              <a:t>, </a:t>
            </a:r>
            <a:r>
              <a:rPr lang="en-US" b="1" i="1" u="sng" dirty="0">
                <a:solidFill>
                  <a:srgbClr val="FF0000"/>
                </a:solidFill>
              </a:rPr>
              <a:t>predictable, sustainable </a:t>
            </a:r>
            <a:r>
              <a:rPr lang="en-US" i="1" u="sng" dirty="0">
                <a:solidFill>
                  <a:srgbClr val="FF0000"/>
                </a:solidFill>
              </a:rPr>
              <a:t>WAY TO HELP PEOPLE OVER COME FEAR NERVES AND ANXIETY</a:t>
            </a:r>
          </a:p>
          <a:p>
            <a:pPr marR="1050925">
              <a:lnSpc>
                <a:spcPct val="107000"/>
              </a:lnSpc>
              <a:spcAft>
                <a:spcPts val="800"/>
              </a:spcAft>
            </a:pPr>
            <a:endParaRPr lang="en-US" dirty="0"/>
          </a:p>
          <a:p>
            <a:pPr marL="0" marR="1050925" lvl="0" indent="0" algn="l" defTabSz="914400" rtl="0" eaLnBrk="1" fontAlgn="auto" latinLnBrk="0" hangingPunct="1">
              <a:lnSpc>
                <a:spcPct val="107000"/>
              </a:lnSpc>
              <a:spcBef>
                <a:spcPts val="0"/>
              </a:spcBef>
              <a:spcAft>
                <a:spcPts val="800"/>
              </a:spcAft>
              <a:buClrTx/>
              <a:buSzTx/>
              <a:buFontTx/>
              <a:buNone/>
              <a:tabLst/>
              <a:defRPr/>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dirty="0"/>
              <a:t>Before we get into the system and how it works, we have to quickly talk about what NOT to 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There Are 3 Mistakes Leaders Make That Destroy Their Chances of Speaking With Confidence and impact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t>
            </a:r>
            <a:r>
              <a:rPr lang="en-AU" sz="1200" kern="100" dirty="0">
                <a:effectLst/>
                <a:latin typeface="Aptos" panose="020B0004020202020204" pitchFamily="34" charset="0"/>
                <a:ea typeface="Aptos" panose="020B0004020202020204" pitchFamily="34" charset="0"/>
                <a:cs typeface="Times New Roman" panose="02020603050405020304" pitchFamily="18" charset="0"/>
              </a:rPr>
              <a:t>I can practically guarantee that you've been making at least ONE of these mistakes, if not all 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dirty="0"/>
              <a:t>These mistakes are destroying your chances of becoming the compelling communicator and leader you want to be.</a:t>
            </a:r>
          </a:p>
          <a:p>
            <a:endParaRPr lang="en-US" dirty="0"/>
          </a:p>
          <a:p>
            <a:endParaRPr lang="en-US" dirty="0"/>
          </a:p>
          <a:p>
            <a:pPr marL="0" marR="1050925" lvl="0" indent="0" algn="l" defTabSz="914400" rtl="0" eaLnBrk="1" fontAlgn="auto" latinLnBrk="0" hangingPunct="1">
              <a:lnSpc>
                <a:spcPct val="107000"/>
              </a:lnSpc>
              <a:spcBef>
                <a:spcPts val="0"/>
              </a:spcBef>
              <a:spcAft>
                <a:spcPts val="800"/>
              </a:spcAft>
              <a:buClrTx/>
              <a:buSzTx/>
              <a:buFontTx/>
              <a:buNone/>
              <a:tabLst/>
              <a:defRPr/>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12</a:t>
            </a:fld>
            <a:endParaRPr lang="en-AU"/>
          </a:p>
        </p:txBody>
      </p:sp>
    </p:spTree>
    <p:extLst>
      <p:ext uri="{BB962C8B-B14F-4D97-AF65-F5344CB8AC3E}">
        <p14:creationId xmlns:p14="http://schemas.microsoft.com/office/powerpoint/2010/main" val="2834895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The things is – you may not realise you’re making them until it’s too late!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And </a:t>
            </a:r>
            <a:r>
              <a:rPr lang="en-AU" sz="1200" kern="100" dirty="0" err="1">
                <a:effectLst/>
                <a:latin typeface="Aptos" panose="020B0004020202020204" pitchFamily="34" charset="0"/>
                <a:ea typeface="Aptos" panose="020B0004020202020204" pitchFamily="34" charset="0"/>
                <a:cs typeface="Times New Roman" panose="02020603050405020304" pitchFamily="18" charset="0"/>
              </a:rPr>
              <a:t>youre</a:t>
            </a:r>
            <a:r>
              <a:rPr lang="en-AU" sz="1200" kern="100" dirty="0">
                <a:effectLst/>
                <a:latin typeface="Aptos" panose="020B0004020202020204" pitchFamily="34" charset="0"/>
                <a:ea typeface="Aptos" panose="020B0004020202020204" pitchFamily="34" charset="0"/>
                <a:cs typeface="Times New Roman" panose="02020603050405020304" pitchFamily="18" charset="0"/>
              </a:rPr>
              <a:t> standing up in front of a </a:t>
            </a:r>
            <a:r>
              <a:rPr lang="en-AU" sz="1200" kern="100" dirty="0" err="1">
                <a:effectLst/>
                <a:latin typeface="Aptos" panose="020B0004020202020204" pitchFamily="34" charset="0"/>
                <a:ea typeface="Aptos" panose="020B0004020202020204" pitchFamily="34" charset="0"/>
                <a:cs typeface="Times New Roman" panose="02020603050405020304" pitchFamily="18" charset="0"/>
              </a:rPr>
              <a:t>braodroom</a:t>
            </a:r>
            <a:r>
              <a:rPr lang="en-AU" sz="1200" kern="100" dirty="0">
                <a:effectLst/>
                <a:latin typeface="Aptos" panose="020B0004020202020204" pitchFamily="34" charset="0"/>
                <a:ea typeface="Aptos" panose="020B0004020202020204" pitchFamily="34" charset="0"/>
                <a:cs typeface="Times New Roman" panose="02020603050405020304" pitchFamily="18" charset="0"/>
              </a:rPr>
              <a:t> meeting, knowing all your material, but suddenly you’re blindsided by nerves due to one of more of these mistakes…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Let’s look at mistake number 1 right now</a:t>
            </a:r>
          </a:p>
          <a:p>
            <a:endParaRPr lang="en-US" sz="1200" dirty="0">
              <a:solidFill>
                <a:schemeClr val="bg1"/>
              </a:solidFill>
            </a:endParaRPr>
          </a:p>
          <a:p>
            <a:endParaRPr lang="en-US" sz="1200" dirty="0">
              <a:solidFill>
                <a:schemeClr val="bg1"/>
              </a:solidFill>
            </a:endParaRP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13</a:t>
            </a:fld>
            <a:endParaRPr lang="en-AU"/>
          </a:p>
        </p:txBody>
      </p:sp>
    </p:spTree>
    <p:extLst>
      <p:ext uri="{BB962C8B-B14F-4D97-AF65-F5344CB8AC3E}">
        <p14:creationId xmlns:p14="http://schemas.microsoft.com/office/powerpoint/2010/main" val="1991324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Let's look at them right now.  </a:t>
            </a:r>
          </a:p>
          <a:p>
            <a:endParaRPr lang="en-US" sz="1200" dirty="0">
              <a:solidFill>
                <a:schemeClr val="bg1"/>
              </a:solidFill>
            </a:endParaRPr>
          </a:p>
          <a:p>
            <a:endParaRPr lang="en-US" sz="1200" dirty="0">
              <a:solidFill>
                <a:schemeClr val="bg1"/>
              </a:solidFill>
            </a:endParaRPr>
          </a:p>
          <a:p>
            <a:r>
              <a:rPr lang="en-US" sz="1200" dirty="0">
                <a:solidFill>
                  <a:schemeClr val="bg1"/>
                </a:solidFill>
              </a:rPr>
              <a:t>The first mistake I see people make is obsessing over perfection. </a:t>
            </a:r>
          </a:p>
          <a:p>
            <a:endParaRPr lang="en-US" sz="1200" dirty="0">
              <a:solidFill>
                <a:schemeClr val="bg1"/>
              </a:solidFill>
            </a:endParaRP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14</a:t>
            </a:fld>
            <a:endParaRPr lang="en-AU"/>
          </a:p>
        </p:txBody>
      </p:sp>
    </p:spTree>
    <p:extLst>
      <p:ext uri="{BB962C8B-B14F-4D97-AF65-F5344CB8AC3E}">
        <p14:creationId xmlns:p14="http://schemas.microsoft.com/office/powerpoint/2010/main" val="3655865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chemeClr val="bg1"/>
                </a:solidFill>
              </a:rPr>
              <a:t>The first mistake I see people make is obsessing over perfection.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My clients all have high standards for themselves and this often leads to overthinking , overpreparing, over-practicing, overwhelm and loads of stress.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I call this the ‘Practice does not make Perfect’…approach.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bg1"/>
              </a:solidFill>
            </a:endParaRPr>
          </a:p>
          <a:p>
            <a:r>
              <a:rPr lang="en-US" sz="1200" dirty="0">
                <a:solidFill>
                  <a:schemeClr val="bg1"/>
                </a:solidFill>
              </a:rPr>
              <a:t>Believe it or not, aiming perfection is the ENEMY of inspiring, impactful presentations.</a:t>
            </a:r>
          </a:p>
          <a:p>
            <a:endParaRPr lang="en-US" sz="1200" dirty="0">
              <a:solidFill>
                <a:schemeClr val="bg1"/>
              </a:solidFill>
            </a:endParaRPr>
          </a:p>
          <a:p>
            <a:r>
              <a:rPr lang="en-US" sz="1200" dirty="0">
                <a:solidFill>
                  <a:schemeClr val="bg1"/>
                </a:solidFill>
              </a:rPr>
              <a:t>For many years I’ve referred to myself as a recovering perfectionist and most of my clients now do as well!</a:t>
            </a:r>
          </a:p>
          <a:p>
            <a:pPr>
              <a:buFont typeface="Arial" panose="020B0604020202020204" pitchFamily="34" charset="0"/>
              <a:buChar char="•"/>
            </a:pPr>
            <a:r>
              <a:rPr lang="en-US" sz="1200" dirty="0">
                <a:solidFill>
                  <a:schemeClr val="bg1"/>
                </a:solidFill>
              </a:rPr>
              <a:t>Aiming for perfection creates enormous pressure, stress and anxiety, which prevent you from thinking clearly and feeling inspired. </a:t>
            </a:r>
          </a:p>
          <a:p>
            <a:pPr>
              <a:buFont typeface="Arial" panose="020B0604020202020204" pitchFamily="34" charset="0"/>
              <a:buChar char="•"/>
            </a:pPr>
            <a:r>
              <a:rPr lang="en-US" sz="1200" dirty="0">
                <a:solidFill>
                  <a:schemeClr val="bg1"/>
                </a:solidFill>
              </a:rPr>
              <a:t>As a result, how can you create engaging, inspiring material? And connect with your </a:t>
            </a:r>
            <a:r>
              <a:rPr lang="en-US" sz="1200" dirty="0" err="1">
                <a:solidFill>
                  <a:schemeClr val="bg1"/>
                </a:solidFill>
              </a:rPr>
              <a:t>aud</a:t>
            </a:r>
            <a:r>
              <a:rPr lang="en-US" sz="1200" dirty="0">
                <a:solidFill>
                  <a:schemeClr val="bg1"/>
                </a:solidFill>
              </a:rPr>
              <a:t> ?You can’t!</a:t>
            </a: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15</a:t>
            </a:fld>
            <a:endParaRPr lang="en-AU"/>
          </a:p>
        </p:txBody>
      </p:sp>
    </p:spTree>
    <p:extLst>
      <p:ext uri="{BB962C8B-B14F-4D97-AF65-F5344CB8AC3E}">
        <p14:creationId xmlns:p14="http://schemas.microsoft.com/office/powerpoint/2010/main" val="2017242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chemeClr val="bg1"/>
                </a:solidFill>
              </a:rPr>
              <a:t>Over-preparing, over-practicing, </a:t>
            </a:r>
            <a:r>
              <a:rPr lang="en-US" sz="1200" b="1" dirty="0" err="1">
                <a:solidFill>
                  <a:schemeClr val="bg1"/>
                </a:solidFill>
              </a:rPr>
              <a:t>memorising</a:t>
            </a:r>
            <a:r>
              <a:rPr lang="en-US" sz="1200" b="1" dirty="0">
                <a:solidFill>
                  <a:schemeClr val="bg1"/>
                </a:solidFill>
              </a:rPr>
              <a:t> or reading your material makes you sound stiff, robotic and disconnected from the audience.</a:t>
            </a:r>
          </a:p>
          <a:p>
            <a:pPr>
              <a:buFont typeface="Arial" panose="020B0604020202020204" pitchFamily="34" charset="0"/>
              <a:buChar char="•"/>
            </a:pPr>
            <a:endParaRPr lang="en-US" sz="1200" dirty="0">
              <a:solidFill>
                <a:schemeClr val="bg1"/>
              </a:solidFill>
            </a:endParaRPr>
          </a:p>
          <a:p>
            <a:pPr>
              <a:buFont typeface="Arial" panose="020B0604020202020204" pitchFamily="34" charset="0"/>
              <a:buChar char="•"/>
            </a:pPr>
            <a:r>
              <a:rPr lang="en-US" sz="1200" dirty="0">
                <a:solidFill>
                  <a:schemeClr val="bg1"/>
                </a:solidFill>
              </a:rPr>
              <a:t>PLUS: </a:t>
            </a:r>
            <a:r>
              <a:rPr lang="en-US" sz="1200" b="1" dirty="0">
                <a:solidFill>
                  <a:schemeClr val="bg1"/>
                </a:solidFill>
              </a:rPr>
              <a:t>It also sets you up for panic, going blank or freezing up if something doesn't go exactly as planned. </a:t>
            </a:r>
          </a:p>
          <a:p>
            <a:pPr>
              <a:buFont typeface="Arial" panose="020B0604020202020204" pitchFamily="34" charset="0"/>
              <a:buChar char="•"/>
            </a:pPr>
            <a:r>
              <a:rPr lang="en-US" sz="1200" b="1" dirty="0">
                <a:solidFill>
                  <a:schemeClr val="bg1"/>
                </a:solidFill>
              </a:rPr>
              <a:t>Many of my clients tell me this used to happen to them quite a lot.</a:t>
            </a:r>
            <a:endParaRPr lang="en-US" sz="1200" dirty="0">
              <a:solidFill>
                <a:schemeClr val="bg1"/>
              </a:solidFill>
            </a:endParaRPr>
          </a:p>
          <a:p>
            <a:endParaRPr lang="en-US" sz="1200" b="1" dirty="0">
              <a:solidFill>
                <a:schemeClr val="bg1"/>
              </a:solidFill>
            </a:endParaRPr>
          </a:p>
          <a:p>
            <a:r>
              <a:rPr lang="en-US" sz="1200" b="1" dirty="0">
                <a:solidFill>
                  <a:schemeClr val="bg1"/>
                </a:solidFill>
              </a:rPr>
              <a:t>Some of you have a belief that if you </a:t>
            </a:r>
            <a:r>
              <a:rPr lang="en-US" sz="1200" b="1" dirty="0" err="1">
                <a:solidFill>
                  <a:schemeClr val="bg1"/>
                </a:solidFill>
              </a:rPr>
              <a:t>ovrprepare</a:t>
            </a:r>
            <a:r>
              <a:rPr lang="en-US" sz="1200" b="1" dirty="0">
                <a:solidFill>
                  <a:schemeClr val="bg1"/>
                </a:solidFill>
              </a:rPr>
              <a:t> and </a:t>
            </a:r>
            <a:r>
              <a:rPr lang="en-US" sz="1200" b="1" dirty="0" err="1">
                <a:solidFill>
                  <a:schemeClr val="bg1"/>
                </a:solidFill>
              </a:rPr>
              <a:t>memorise</a:t>
            </a:r>
            <a:r>
              <a:rPr lang="en-US" sz="1200" b="1" dirty="0">
                <a:solidFill>
                  <a:schemeClr val="bg1"/>
                </a:solidFill>
              </a:rPr>
              <a:t> it’s just going to flow out of you when it’s time to speak and that’s just not how reality always works, right?</a:t>
            </a:r>
          </a:p>
          <a:p>
            <a:r>
              <a:rPr lang="en-US" sz="1200" b="1" dirty="0">
                <a:solidFill>
                  <a:schemeClr val="bg1"/>
                </a:solidFill>
              </a:rPr>
              <a:t>Here are some things to understand;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Perfectionistic worry and over-thinking put you in your head instead of being present and responsive to your audience</a:t>
            </a:r>
          </a:p>
          <a:p>
            <a:endParaRPr lang="en-US" sz="1200" b="1" dirty="0">
              <a:solidFill>
                <a:schemeClr val="bg1"/>
              </a:solidFill>
            </a:endParaRPr>
          </a:p>
          <a:p>
            <a:endParaRPr lang="en-US" sz="1200" b="1" dirty="0">
              <a:solidFill>
                <a:schemeClr val="bg1"/>
              </a:solidFill>
            </a:endParaRPr>
          </a:p>
          <a:p>
            <a:endParaRPr lang="en-US" sz="1200" b="1" dirty="0">
              <a:solidFill>
                <a:schemeClr val="bg1"/>
              </a:solidFill>
            </a:endParaRPr>
          </a:p>
          <a:p>
            <a:pPr marL="457200" indent="-457200">
              <a:buFont typeface="Arial" panose="020B0604020202020204" pitchFamily="34" charset="0"/>
              <a:buChar cha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endParaRPr>
          </a:p>
          <a:p>
            <a:endParaRPr lang="en-US" sz="1200" b="1" dirty="0">
              <a:solidFill>
                <a:schemeClr val="bg1"/>
              </a:solidFill>
            </a:endParaRP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16</a:t>
            </a:fld>
            <a:endParaRPr lang="en-AU"/>
          </a:p>
        </p:txBody>
      </p:sp>
    </p:spTree>
    <p:extLst>
      <p:ext uri="{BB962C8B-B14F-4D97-AF65-F5344CB8AC3E}">
        <p14:creationId xmlns:p14="http://schemas.microsoft.com/office/powerpoint/2010/main" val="542757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endParaRPr lang="en-US" sz="1200" b="1" dirty="0">
              <a:solidFill>
                <a:schemeClr val="bg1"/>
              </a:solidFill>
            </a:endParaRPr>
          </a:p>
          <a:p>
            <a:pPr marL="457200" indent="-457200">
              <a:buFont typeface="Arial" panose="020B0604020202020204" pitchFamily="34" charset="0"/>
              <a:buChar char="•"/>
            </a:pPr>
            <a:r>
              <a:rPr lang="en-US" sz="1200" b="1" dirty="0">
                <a:solidFill>
                  <a:schemeClr val="bg1"/>
                </a:solidFill>
              </a:rPr>
              <a:t>No-one is even interested in perfect – people want human and real.</a:t>
            </a:r>
          </a:p>
          <a:p>
            <a:pPr marL="457200" indent="-457200">
              <a:buFont typeface="Arial" panose="020B0604020202020204" pitchFamily="34" charset="0"/>
              <a:buChar char="•"/>
            </a:pPr>
            <a:endParaRPr lang="en-US" sz="1200" b="1" dirty="0">
              <a:solidFill>
                <a:schemeClr val="bg1"/>
              </a:solidFill>
            </a:endParaRPr>
          </a:p>
          <a:p>
            <a:pPr marL="457200" indent="-457200">
              <a:buFont typeface="Arial" panose="020B0604020202020204" pitchFamily="34" charset="0"/>
              <a:buChar char="•"/>
            </a:pPr>
            <a:r>
              <a:rPr lang="en-US" sz="1200" b="1" dirty="0">
                <a:solidFill>
                  <a:schemeClr val="bg1"/>
                </a:solidFill>
              </a:rPr>
              <a:t>The more you focus on yourself and try to be perfect, the less  engaging you are.</a:t>
            </a:r>
          </a:p>
          <a:p>
            <a:pPr>
              <a:buFont typeface="Arial" panose="020B0604020202020204" pitchFamily="34" charset="0"/>
              <a:buChar char="•"/>
            </a:pPr>
            <a:endParaRPr lang="en-US" sz="1200" b="1" dirty="0">
              <a:solidFill>
                <a:schemeClr val="bg1"/>
              </a:solidFill>
            </a:endParaRPr>
          </a:p>
          <a:p>
            <a:pPr marL="457200" indent="-457200">
              <a:buFont typeface="Arial" panose="020B0604020202020204" pitchFamily="34" charset="0"/>
              <a:buChar char="•"/>
            </a:pPr>
            <a:r>
              <a:rPr lang="en-US" sz="1200" b="1" dirty="0">
                <a:solidFill>
                  <a:schemeClr val="bg1"/>
                </a:solidFill>
              </a:rPr>
              <a:t>Not only do you not have to be perfect - it’s not even possible.</a:t>
            </a:r>
          </a:p>
          <a:p>
            <a:pPr>
              <a:buFont typeface="Arial" panose="020B0604020202020204" pitchFamily="34" charset="0"/>
              <a:buChar char="•"/>
            </a:pPr>
            <a:endParaRPr lang="en-US" sz="1200" b="1" dirty="0">
              <a:solidFill>
                <a:schemeClr val="bg1"/>
              </a:solidFill>
            </a:endParaRPr>
          </a:p>
          <a:p>
            <a:pPr marL="457200" indent="-457200">
              <a:buFont typeface="Arial" panose="020B0604020202020204" pitchFamily="34" charset="0"/>
              <a:buChar char="•"/>
            </a:pPr>
            <a:r>
              <a:rPr lang="en-US" sz="1200" b="1" dirty="0">
                <a:solidFill>
                  <a:schemeClr val="bg1"/>
                </a:solidFill>
              </a:rPr>
              <a:t>So Trying to be perfect is a complete waste of time and energy</a:t>
            </a:r>
          </a:p>
          <a:p>
            <a:pPr marL="457200" indent="-457200">
              <a:buFont typeface="Arial" panose="020B0604020202020204" pitchFamily="34" charset="0"/>
              <a:buChar char="•"/>
            </a:pPr>
            <a:endParaRPr lang="en-US" sz="1200" b="1" dirty="0">
              <a:solidFill>
                <a:schemeClr val="bg1"/>
              </a:solidFill>
            </a:endParaRPr>
          </a:p>
          <a:p>
            <a:endParaRPr lang="en-US" sz="1200"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rPr>
              <a:t>Practicing same thing over and over again – just good at </a:t>
            </a:r>
            <a:r>
              <a:rPr lang="en-AU" sz="1200" dirty="0" err="1">
                <a:solidFill>
                  <a:schemeClr val="bg1"/>
                </a:solidFill>
              </a:rPr>
              <a:t>st</a:t>
            </a:r>
            <a:r>
              <a:rPr lang="en-AU" sz="1200" dirty="0">
                <a:solidFill>
                  <a:schemeClr val="bg1"/>
                </a:solidFill>
              </a:rPr>
              <a:t> doesn’t work – leads to more frustration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endParaRPr>
          </a:p>
          <a:p>
            <a:pPr>
              <a:buFont typeface="Arial" panose="020B0604020202020204" pitchFamily="34" charset="0"/>
              <a:buChar char="•"/>
            </a:pPr>
            <a:r>
              <a:rPr lang="en-US" dirty="0"/>
              <a:t>It’s a Band-Aid: nothing wrong with it but Relying on repetition doesn’t fix the underlying nervous system response, so you’re still vulnerable to blanking out or freezing under pressure.</a:t>
            </a:r>
          </a:p>
          <a:p>
            <a:endParaRPr lang="en-US" dirty="0"/>
          </a:p>
          <a:p>
            <a:r>
              <a:rPr lang="en-US" dirty="0"/>
              <a:t>"Here’s the truth—there’s a much better way to speak with confidence, and it doesn’t involve spending hours rehearsing and memorizing every word.</a:t>
            </a:r>
          </a:p>
          <a:p>
            <a:r>
              <a:rPr lang="en-US" dirty="0"/>
              <a:t>What you need is to get to the root of the problem—how your brain processes fear—so you can finally feel calm and in control, no matter what.</a:t>
            </a:r>
          </a:p>
          <a:p>
            <a:r>
              <a:rPr lang="en-US" dirty="0"/>
              <a:t>And I’ll talk about what that looks like in just a minute.“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But now let’s go to mistake no 2…</a:t>
            </a:r>
          </a:p>
          <a:p>
            <a:endParaRPr lang="en-US" dirty="0"/>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17</a:t>
            </a:fld>
            <a:endParaRPr lang="en-AU"/>
          </a:p>
        </p:txBody>
      </p:sp>
    </p:spTree>
    <p:extLst>
      <p:ext uri="{BB962C8B-B14F-4D97-AF65-F5344CB8AC3E}">
        <p14:creationId xmlns:p14="http://schemas.microsoft.com/office/powerpoint/2010/main" val="1763526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The second mistake is pushing through fear -.  </a:t>
            </a:r>
          </a:p>
          <a:p>
            <a:r>
              <a:rPr lang="en-US" sz="2800" dirty="0"/>
              <a:t>Here’s the problem: most people think fear is something they just have to 'push through.’ Maybe that’s you….</a:t>
            </a:r>
          </a:p>
          <a:p>
            <a:r>
              <a:rPr lang="en-US" sz="2800" dirty="0"/>
              <a:t>But fear isn’t just in your head—it’s hardwired into your brain. </a:t>
            </a:r>
          </a:p>
          <a:p>
            <a:r>
              <a:rPr lang="en-US" sz="2800" dirty="0"/>
              <a:t>When you’re about to speak, your brain perceives it as a threat, triggering your fight-or-flight response. </a:t>
            </a:r>
          </a:p>
          <a:p>
            <a:r>
              <a:rPr lang="en-US" sz="2800" dirty="0"/>
              <a:t>That’s why you shake, sweat, or blank out—it’s your body trying to protect you.</a:t>
            </a:r>
          </a:p>
          <a:p>
            <a:endParaRPr lang="en-US" sz="2800" dirty="0"/>
          </a:p>
          <a:p>
            <a:r>
              <a:rPr lang="en-US" sz="2800" dirty="0"/>
              <a:t>But here’s the good news: using techniques from </a:t>
            </a:r>
            <a:r>
              <a:rPr lang="en-US" sz="2800" b="1" dirty="0"/>
              <a:t>neuropsychology</a:t>
            </a:r>
            <a:r>
              <a:rPr lang="en-US" sz="2800" dirty="0"/>
              <a:t>, </a:t>
            </a:r>
          </a:p>
          <a:p>
            <a:r>
              <a:rPr lang="en-US" sz="2800" dirty="0"/>
              <a:t>you can retrain your brain to respond to speaking situations with calm and confidence, instead of fear. </a:t>
            </a:r>
          </a:p>
          <a:p>
            <a:r>
              <a:rPr lang="en-US" sz="2800" dirty="0"/>
              <a:t>This isn’t about 'managing' your nerves—it’s about eliminating them at the root.</a:t>
            </a:r>
          </a:p>
          <a:p>
            <a:r>
              <a:rPr lang="en-US" sz="2800" dirty="0"/>
              <a:t>This is so much smarter than endlessly practicing your speech, which only creates a false sense of security. </a:t>
            </a:r>
          </a:p>
          <a:p>
            <a:r>
              <a:rPr lang="en-US" sz="2800" dirty="0"/>
              <a:t>Rewiring your brain gives you a permanent solution to fear, so you can step into any speaking situation with total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18</a:t>
            </a:fld>
            <a:endParaRPr lang="en-AU"/>
          </a:p>
        </p:txBody>
      </p:sp>
    </p:spTree>
    <p:extLst>
      <p:ext uri="{BB962C8B-B14F-4D97-AF65-F5344CB8AC3E}">
        <p14:creationId xmlns:p14="http://schemas.microsoft.com/office/powerpoint/2010/main" val="4211807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1050925">
              <a:lnSpc>
                <a:spcPct val="107000"/>
              </a:lnSpc>
              <a:spcAft>
                <a:spcPts val="800"/>
              </a:spcAft>
            </a:pPr>
            <a:r>
              <a:rPr lang="en-AU" sz="1800" b="1" u="sng" kern="100" dirty="0">
                <a:effectLst/>
                <a:latin typeface="Aptos" panose="020B0004020202020204" pitchFamily="34" charset="0"/>
                <a:ea typeface="Aptos" panose="020B0004020202020204" pitchFamily="34" charset="0"/>
                <a:cs typeface="Times New Roman" panose="02020603050405020304" pitchFamily="18" charset="0"/>
              </a:rPr>
              <a:t>Conventional</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wisdom tells us to ignore nerves, anxiety and discomfort and keep speaking anyway or try to conquer the fear, push it down in a variety of ways, from alcohol to medication to affirmations. </a:t>
            </a:r>
          </a:p>
          <a:p>
            <a:pPr marR="1050925">
              <a:lnSpc>
                <a:spcPct val="107000"/>
              </a:lnSpc>
              <a:spcAft>
                <a:spcPts val="800"/>
              </a:spcAft>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t>Why this is a </a:t>
            </a:r>
            <a:r>
              <a:rPr lang="en-US" sz="1800" b="1" dirty="0"/>
              <a:t>recipe for disaster</a:t>
            </a:r>
            <a:r>
              <a:rPr lang="en-US" sz="1800" dirty="0"/>
              <a:t>:</a:t>
            </a:r>
          </a:p>
          <a:p>
            <a:pPr>
              <a:buFont typeface="Arial" panose="020B0604020202020204" pitchFamily="34" charset="0"/>
              <a:buChar char="•"/>
            </a:pPr>
            <a:r>
              <a:rPr lang="en-US" sz="1800" dirty="0"/>
              <a:t>It’s slow and inefficient</a:t>
            </a:r>
          </a:p>
          <a:p>
            <a:pPr>
              <a:buFont typeface="Arial" panose="020B0604020202020204" pitchFamily="34" charset="0"/>
              <a:buChar char="•"/>
            </a:pPr>
            <a:r>
              <a:rPr lang="en-US" sz="1800" dirty="0"/>
              <a:t>It doesn’t address the real problem</a:t>
            </a:r>
          </a:p>
          <a:p>
            <a:pPr>
              <a:buFont typeface="Arial" panose="020B0604020202020204" pitchFamily="34" charset="0"/>
              <a:buChar char="•"/>
            </a:pPr>
            <a:r>
              <a:rPr lang="en-US" sz="1800" dirty="0"/>
              <a:t>It builds up more pressure, causes more suffering and exacerbates the problem so </a:t>
            </a:r>
          </a:p>
          <a:p>
            <a:pPr>
              <a:buFont typeface="Arial" panose="020B0604020202020204" pitchFamily="34" charset="0"/>
              <a:buChar char="•"/>
            </a:pPr>
            <a:r>
              <a:rPr lang="en-US" sz="1800" dirty="0"/>
              <a:t>By the time clients come to me, despite years of </a:t>
            </a:r>
            <a:r>
              <a:rPr lang="en-US" sz="1800" dirty="0" err="1"/>
              <a:t>practing</a:t>
            </a:r>
            <a:r>
              <a:rPr lang="en-US" sz="1800" dirty="0"/>
              <a:t> </a:t>
            </a:r>
            <a:r>
              <a:rPr lang="en-US" sz="1800" dirty="0" err="1"/>
              <a:t>etc</a:t>
            </a:r>
            <a:r>
              <a:rPr lang="en-US" sz="1800" dirty="0"/>
              <a:t>, getting worse!</a:t>
            </a:r>
          </a:p>
          <a:p>
            <a:pPr>
              <a:buFont typeface="Arial" panose="020B0604020202020204" pitchFamily="34" charset="0"/>
              <a:buNone/>
            </a:pPr>
            <a:endParaRPr lang="en-US" sz="1800" dirty="0"/>
          </a:p>
          <a:p>
            <a:pPr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Unaddressed speaking anxiety leads to responses like being blindsided and derailed </a:t>
            </a:r>
          </a:p>
          <a:p>
            <a:pPr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by feeling out of control due to rapid heartrate, shallow breathing, dry throat, shaky hands, </a:t>
            </a:r>
          </a:p>
          <a:p>
            <a:pPr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going blank, brain fog, flushing, blushing, sweating going red and more before or during a presentation. </a:t>
            </a:r>
          </a:p>
          <a:p>
            <a:pPr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over time, powering through fear erodes confidence and makes you dread speaking even more. </a:t>
            </a:r>
          </a:p>
          <a:p>
            <a:pPr marR="1050925">
              <a:lnSpc>
                <a:spcPct val="107000"/>
              </a:lnSpc>
              <a:spcAft>
                <a:spcPts val="800"/>
              </a:spcAft>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2800" dirty="0"/>
              <a:t>Act as if: </a:t>
            </a:r>
            <a:r>
              <a:rPr lang="en-US" sz="2800" b="1" dirty="0"/>
              <a:t>trying to copy other speakers’ styles</a:t>
            </a:r>
            <a:r>
              <a:rPr lang="en-US" sz="2800" dirty="0"/>
              <a:t>.</a:t>
            </a:r>
          </a:p>
          <a:p>
            <a:r>
              <a:rPr lang="en-US" sz="2800" dirty="0"/>
              <a:t>You see someone like Simon Sinek, </a:t>
            </a:r>
            <a:r>
              <a:rPr lang="en-US" sz="2800" dirty="0" err="1"/>
              <a:t>Brené</a:t>
            </a:r>
            <a:r>
              <a:rPr lang="en-US" sz="2800" dirty="0"/>
              <a:t> Brown, or Elon Musk, and you think, ‘If I can just sound like them, I’ll be confident too.’</a:t>
            </a:r>
          </a:p>
          <a:p>
            <a:r>
              <a:rPr lang="en-US" sz="2800" dirty="0"/>
              <a:t>Now, look—I get why this seems like a good idea. These people are incredible speakers, so it makes sense to want to emulate them. But here’s why this is a </a:t>
            </a:r>
            <a:r>
              <a:rPr lang="en-US" sz="2800" b="1" dirty="0"/>
              <a:t>recipe for disaster</a:t>
            </a:r>
            <a:r>
              <a:rPr lang="en-US" sz="2800" dirty="0"/>
              <a:t>:</a:t>
            </a:r>
          </a:p>
          <a:p>
            <a:pPr>
              <a:buFont typeface="Arial" panose="020B0604020202020204" pitchFamily="34" charset="0"/>
              <a:buChar char="•"/>
            </a:pPr>
            <a:r>
              <a:rPr lang="en-US" sz="2800" dirty="0"/>
              <a:t>-Trying to mimic someone else’s style takes your focus away from developing your own authentic voice.</a:t>
            </a:r>
          </a:p>
          <a:p>
            <a:pPr>
              <a:buFont typeface="Arial" panose="020B0604020202020204" pitchFamily="34" charset="0"/>
              <a:buChar char="•"/>
            </a:pPr>
            <a:r>
              <a:rPr lang="en-US" sz="2800" dirty="0"/>
              <a:t>- It doesn’t address the real problem: Copying someone else won’t fix the fear and anxiety that’s holding you back.</a:t>
            </a:r>
          </a:p>
          <a:p>
            <a:pPr>
              <a:buFont typeface="Arial" panose="020B0604020202020204" pitchFamily="34" charset="0"/>
              <a:buChar char="•"/>
            </a:pPr>
            <a:r>
              <a:rPr lang="en-US" sz="2800" dirty="0"/>
              <a:t>-It creates a disconnect between you and your audience because they can sense that you’re not being authentic.</a:t>
            </a:r>
          </a:p>
          <a:p>
            <a:r>
              <a:rPr lang="en-US" sz="2800" dirty="0"/>
              <a:t>Let me paint a picture of what this leads to. You step onto the stage, trying to imitate someone else’s delivery, but it feels awkward and forced. Your audience doesn’t connect with you, and instead of feeling confident, you feel like a fraud.</a:t>
            </a:r>
          </a:p>
          <a:p>
            <a:r>
              <a:rPr lang="en-US" sz="2800" dirty="0"/>
              <a:t>Worse, over time, this approach chips away at your sense of self-worth because you’ve never developed the confidence to stand in your own voice.</a:t>
            </a:r>
          </a:p>
          <a:p>
            <a:r>
              <a:rPr lang="en-US" sz="2800" dirty="0"/>
              <a:t>Do you see why this is so destructive when you’re trying to become a confident, impactful speaker?"</a:t>
            </a:r>
          </a:p>
          <a:p>
            <a:pPr marR="1050925">
              <a:lnSpc>
                <a:spcPct val="107000"/>
              </a:lnSpc>
              <a:spcAft>
                <a:spcPts val="800"/>
              </a:spcAft>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19</a:t>
            </a:fld>
            <a:endParaRPr lang="en-AU"/>
          </a:p>
        </p:txBody>
      </p:sp>
    </p:spTree>
    <p:extLst>
      <p:ext uri="{BB962C8B-B14F-4D97-AF65-F5344CB8AC3E}">
        <p14:creationId xmlns:p14="http://schemas.microsoft.com/office/powerpoint/2010/main" val="3244448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C24E5-9421-AD62-A3E6-2365F3B13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28EA7-6149-0D88-63F8-60329F78F5E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E7D634B-69CF-031B-4D26-C308E04D54DA}"/>
              </a:ext>
            </a:extLst>
          </p:cNvPr>
          <p:cNvSpPr>
            <a:spLocks noGrp="1"/>
          </p:cNvSpPr>
          <p:nvPr>
            <p:ph type="body" idx="1"/>
          </p:nvPr>
        </p:nvSpPr>
        <p:spPr/>
        <p:txBody>
          <a:bodyPr/>
          <a:lstStyle/>
          <a:p>
            <a:r>
              <a:rPr lang="en-US" sz="1200" dirty="0">
                <a:solidFill>
                  <a:schemeClr val="bg1"/>
                </a:solidFill>
              </a:rPr>
              <a:t>“Today’s masterclass is for high-performing leaders who know that speaking and communication are critical to their success, </a:t>
            </a:r>
          </a:p>
          <a:p>
            <a:r>
              <a:rPr lang="en-US" sz="1200" dirty="0">
                <a:solidFill>
                  <a:schemeClr val="bg1"/>
                </a:solidFill>
              </a:rPr>
              <a:t>but </a:t>
            </a:r>
          </a:p>
          <a:p>
            <a:pPr marL="628650" lvl="1" indent="-171450">
              <a:buFont typeface="Arial" panose="020B0604020202020204" pitchFamily="34" charset="0"/>
              <a:buChar char="•"/>
            </a:pPr>
            <a:r>
              <a:rPr lang="en-US" sz="1200" dirty="0">
                <a:solidFill>
                  <a:schemeClr val="bg1"/>
                </a:solidFill>
              </a:rPr>
              <a:t>Struggle with fear, nerves, or self-doubt</a:t>
            </a:r>
          </a:p>
          <a:p>
            <a:pPr marL="1028700" lvl="1" indent="-571500">
              <a:buFont typeface="Arial" panose="020B0604020202020204" pitchFamily="34" charset="0"/>
              <a:buChar char="•"/>
            </a:pPr>
            <a:r>
              <a:rPr lang="en-US" sz="1200" dirty="0">
                <a:solidFill>
                  <a:schemeClr val="bg1"/>
                </a:solidFill>
              </a:rPr>
              <a:t>Wanting to deliver powerful presentations that inspire action</a:t>
            </a:r>
          </a:p>
          <a:p>
            <a:endParaRPr lang="en-US" sz="1200" dirty="0">
              <a:solidFill>
                <a:schemeClr val="bg1"/>
              </a:solidFill>
            </a:endParaRPr>
          </a:p>
          <a:p>
            <a:endParaRPr lang="en-US" sz="1200" dirty="0">
              <a:solidFill>
                <a:schemeClr val="bg1"/>
              </a:solidFill>
            </a:endParaRPr>
          </a:p>
          <a:p>
            <a:r>
              <a:rPr lang="en-US" sz="1200" i="1" dirty="0">
                <a:solidFill>
                  <a:schemeClr val="bg1"/>
                </a:solidFill>
              </a:rPr>
              <a:t>If your body reacts with racing heart, shaking hands or voice, blanking out or losing your place — OR if you avoid speaking opportunities out of fear—this MC will show you how to change all of that, not through willpower, but through science and psychology. I’ll introduce you to methods that use </a:t>
            </a:r>
            <a:r>
              <a:rPr lang="en-US" sz="1200" b="1" i="1" dirty="0">
                <a:solidFill>
                  <a:schemeClr val="bg1"/>
                </a:solidFill>
              </a:rPr>
              <a:t>neuropsychology to rewire your brain</a:t>
            </a:r>
            <a:r>
              <a:rPr lang="en-US" sz="1200" i="1" dirty="0">
                <a:solidFill>
                  <a:schemeClr val="bg1"/>
                </a:solidFill>
              </a:rPr>
              <a:t>, so you can start to feel calm, confident, and much more in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bg1"/>
              </a:solidFill>
            </a:endParaRPr>
          </a:p>
          <a:p>
            <a:endParaRPr lang="en-AU" dirty="0"/>
          </a:p>
        </p:txBody>
      </p:sp>
      <p:sp>
        <p:nvSpPr>
          <p:cNvPr id="4" name="Slide Number Placeholder 3">
            <a:extLst>
              <a:ext uri="{FF2B5EF4-FFF2-40B4-BE49-F238E27FC236}">
                <a16:creationId xmlns:a16="http://schemas.microsoft.com/office/drawing/2014/main" id="{5C7728B1-B29F-6DF0-55D0-1B019A339FE1}"/>
              </a:ext>
            </a:extLst>
          </p:cNvPr>
          <p:cNvSpPr>
            <a:spLocks noGrp="1"/>
          </p:cNvSpPr>
          <p:nvPr>
            <p:ph type="sldNum" sz="quarter" idx="10"/>
          </p:nvPr>
        </p:nvSpPr>
        <p:spPr/>
        <p:txBody>
          <a:bodyPr/>
          <a:lstStyle/>
          <a:p>
            <a:fld id="{2178EE50-E383-462E-826E-0A2B938463CA}" type="slidenum">
              <a:rPr lang="en-AU" smtClean="0"/>
              <a:t>2</a:t>
            </a:fld>
            <a:endParaRPr lang="en-AU"/>
          </a:p>
        </p:txBody>
      </p:sp>
    </p:spTree>
    <p:extLst>
      <p:ext uri="{BB962C8B-B14F-4D97-AF65-F5344CB8AC3E}">
        <p14:creationId xmlns:p14="http://schemas.microsoft.com/office/powerpoint/2010/main" val="3980137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F57F0-2063-42F0-579C-8724332D80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05B11-85D8-EACC-418E-58B4DC1278E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D925453-B326-FD0E-F2E1-6219B7F4633C}"/>
              </a:ext>
            </a:extLst>
          </p:cNvPr>
          <p:cNvSpPr>
            <a:spLocks noGrp="1"/>
          </p:cNvSpPr>
          <p:nvPr>
            <p:ph type="body" idx="1"/>
          </p:nvPr>
        </p:nvSpPr>
        <p:spPr/>
        <p:txBody>
          <a:bodyPr/>
          <a:lstStyle/>
          <a:p>
            <a:pPr marL="0" marR="1050925" lvl="0" indent="0" algn="l" defTabSz="914400" rtl="0" eaLnBrk="1" fontAlgn="auto" latinLnBrk="0" hangingPunct="1">
              <a:lnSpc>
                <a:spcPct val="107000"/>
              </a:lnSpc>
              <a:spcBef>
                <a:spcPts val="0"/>
              </a:spcBef>
              <a:spcAft>
                <a:spcPts val="800"/>
              </a:spcAft>
              <a:buClrTx/>
              <a:buSzTx/>
              <a:buFontTx/>
              <a:buNone/>
              <a:tabLst/>
              <a:defRPr/>
            </a:pPr>
            <a:r>
              <a:rPr lang="en-US" sz="1800" dirty="0">
                <a:solidFill>
                  <a:schemeClr val="bg1"/>
                </a:solidFill>
              </a:rPr>
              <a:t>How many times have you ever heard someone say;  just get on with it</a:t>
            </a:r>
          </a:p>
          <a:p>
            <a:pPr marL="0" marR="1050925" lvl="0" indent="0" algn="l" defTabSz="914400" rtl="0" eaLnBrk="1" fontAlgn="auto" latinLnBrk="0" hangingPunct="1">
              <a:lnSpc>
                <a:spcPct val="107000"/>
              </a:lnSpc>
              <a:spcBef>
                <a:spcPts val="0"/>
              </a:spcBef>
              <a:spcAft>
                <a:spcPts val="800"/>
              </a:spcAft>
              <a:buClrTx/>
              <a:buSzTx/>
              <a:buFontTx/>
              <a:buNone/>
              <a:tabLst/>
              <a:defRPr/>
            </a:pPr>
            <a:r>
              <a:rPr lang="en-US" sz="1800" dirty="0">
                <a:solidFill>
                  <a:schemeClr val="bg1"/>
                </a:solidFill>
              </a:rPr>
              <a:t> OR how many times have you ever said to yourself, don’t be a baby, I know my stuff…? It’ good to feel… or just act s…</a:t>
            </a:r>
          </a:p>
          <a:p>
            <a:pPr marL="0" marR="1050925" lvl="0" indent="0" algn="l" defTabSz="914400" rtl="0" eaLnBrk="1" fontAlgn="auto" latinLnBrk="0" hangingPunct="1">
              <a:lnSpc>
                <a:spcPct val="107000"/>
              </a:lnSpc>
              <a:spcBef>
                <a:spcPts val="0"/>
              </a:spcBef>
              <a:spcAft>
                <a:spcPts val="800"/>
              </a:spcAft>
              <a:buClrTx/>
              <a:buSzTx/>
              <a:buFontTx/>
              <a:buNone/>
              <a:tabLst/>
              <a:defRPr/>
            </a:pPr>
            <a:endParaRPr lang="en-US" sz="1800" dirty="0">
              <a:solidFill>
                <a:schemeClr val="bg1"/>
              </a:solidFill>
            </a:endParaRPr>
          </a:p>
          <a:p>
            <a:pPr marL="0" marR="1050925" lvl="0" indent="0" algn="l" defTabSz="914400" rtl="0" eaLnBrk="1" fontAlgn="auto" latinLnBrk="0" hangingPunct="1">
              <a:lnSpc>
                <a:spcPct val="107000"/>
              </a:lnSpc>
              <a:spcBef>
                <a:spcPts val="0"/>
              </a:spcBef>
              <a:spcAft>
                <a:spcPts val="800"/>
              </a:spcAft>
              <a:buClrTx/>
              <a:buSzTx/>
              <a:buFontTx/>
              <a:buNone/>
              <a:tabLst/>
              <a:defRPr/>
            </a:pPr>
            <a:r>
              <a:rPr lang="en-US" sz="1800" dirty="0">
                <a:solidFill>
                  <a:schemeClr val="bg1"/>
                </a:solidFill>
              </a:rPr>
              <a:t>The reality is that when you push through the fear, your anxiety actually gets worse.</a:t>
            </a:r>
          </a:p>
          <a:p>
            <a:pPr marL="0" marR="1050925" lvl="0" indent="0" algn="l" defTabSz="914400" rtl="0" eaLnBrk="1" fontAlgn="auto" latinLnBrk="0" hangingPunct="1">
              <a:lnSpc>
                <a:spcPct val="107000"/>
              </a:lnSpc>
              <a:spcBef>
                <a:spcPts val="0"/>
              </a:spcBef>
              <a:spcAft>
                <a:spcPts val="800"/>
              </a:spcAft>
              <a:buClrTx/>
              <a:buSzTx/>
              <a:buFontTx/>
              <a:buNone/>
              <a:tabLst/>
              <a:defRP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over time, powering through fear can result in embarrassment when your face goes red, your body or voice shakes, going blank and you feel out of control – </a:t>
            </a:r>
          </a:p>
          <a:p>
            <a:pPr marL="0" marR="1050925" lvl="0" indent="0" algn="l" defTabSz="914400" rtl="0" eaLnBrk="1" fontAlgn="auto" latinLnBrk="0" hangingPunct="1">
              <a:lnSpc>
                <a:spcPct val="107000"/>
              </a:lnSpc>
              <a:spcBef>
                <a:spcPts val="0"/>
              </a:spcBef>
              <a:spcAft>
                <a:spcPts val="800"/>
              </a:spcAft>
              <a:buClrTx/>
              <a:buSzTx/>
              <a:buFontTx/>
              <a:buNone/>
              <a:tabLst/>
              <a:defRP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And that just erodes your confidence and makes you dread speaking even more.</a:t>
            </a:r>
          </a:p>
          <a:p>
            <a:pPr marL="0" marR="1050925" lvl="0" indent="0" algn="l" defTabSz="914400" rtl="0" eaLnBrk="1" fontAlgn="auto" latinLnBrk="0" hangingPunct="1">
              <a:lnSpc>
                <a:spcPct val="107000"/>
              </a:lnSpc>
              <a:spcBef>
                <a:spcPts val="0"/>
              </a:spcBef>
              <a:spcAft>
                <a:spcPts val="800"/>
              </a:spcAft>
              <a:buClrTx/>
              <a:buSzTx/>
              <a:buFontTx/>
              <a:buNone/>
              <a:tabLst/>
              <a:defRPr/>
            </a:pPr>
            <a:endParaRPr lang="en-AU" sz="1800" kern="100" dirty="0">
              <a:solidFill>
                <a:schemeClr val="bg1"/>
              </a:solidFill>
              <a:effectLst/>
              <a:latin typeface="Aptos" panose="020B0004020202020204" pitchFamily="34" charset="0"/>
              <a:cs typeface="Times New Roman" panose="02020603050405020304" pitchFamily="18" charset="0"/>
            </a:endParaRPr>
          </a:p>
          <a:p>
            <a:pPr marL="0" marR="1050925" lvl="0" indent="0" algn="l" defTabSz="914400" rtl="0" eaLnBrk="1" fontAlgn="auto" latinLnBrk="0" hangingPunct="1">
              <a:lnSpc>
                <a:spcPct val="107000"/>
              </a:lnSpc>
              <a:spcBef>
                <a:spcPts val="0"/>
              </a:spcBef>
              <a:spcAft>
                <a:spcPts val="800"/>
              </a:spcAft>
              <a:buClrTx/>
              <a:buSzTx/>
              <a:buFontTx/>
              <a:buNone/>
              <a:tabLst/>
              <a:defRPr/>
            </a:pPr>
            <a:r>
              <a:rPr lang="en-AU" sz="1800" kern="100" dirty="0">
                <a:solidFill>
                  <a:schemeClr val="bg1"/>
                </a:solidFill>
                <a:effectLst/>
                <a:latin typeface="Aptos" panose="020B0004020202020204" pitchFamily="34" charset="0"/>
                <a:cs typeface="Times New Roman" panose="02020603050405020304" pitchFamily="18" charset="0"/>
              </a:rPr>
              <a:t>So this idea that if you just push through if you just power through, it’s causing you stress.</a:t>
            </a:r>
            <a:endParaRPr lang="en-US" sz="1800" dirty="0">
              <a:solidFill>
                <a:schemeClr val="bg1"/>
              </a:solidFill>
            </a:endParaRPr>
          </a:p>
          <a:p>
            <a:pPr marL="0" marR="1050925" lvl="0" indent="0" algn="l" defTabSz="914400" rtl="0" eaLnBrk="1" fontAlgn="auto" latinLnBrk="0" hangingPunct="1">
              <a:lnSpc>
                <a:spcPct val="107000"/>
              </a:lnSpc>
              <a:spcBef>
                <a:spcPts val="0"/>
              </a:spcBef>
              <a:spcAft>
                <a:spcPts val="800"/>
              </a:spcAft>
              <a:buClrTx/>
              <a:buSzTx/>
              <a:buFontTx/>
              <a:buNone/>
              <a:tabLst/>
              <a:defRPr/>
            </a:pPr>
            <a:endParaRPr lang="en-US" sz="1800" dirty="0">
              <a:solidFill>
                <a:schemeClr val="bg1"/>
              </a:solidFill>
            </a:endParaRPr>
          </a:p>
        </p:txBody>
      </p:sp>
      <p:sp>
        <p:nvSpPr>
          <p:cNvPr id="4" name="Slide Number Placeholder 3">
            <a:extLst>
              <a:ext uri="{FF2B5EF4-FFF2-40B4-BE49-F238E27FC236}">
                <a16:creationId xmlns:a16="http://schemas.microsoft.com/office/drawing/2014/main" id="{2D0CF01D-2661-CAF8-12B4-D55D0BCC9899}"/>
              </a:ext>
            </a:extLst>
          </p:cNvPr>
          <p:cNvSpPr>
            <a:spLocks noGrp="1"/>
          </p:cNvSpPr>
          <p:nvPr>
            <p:ph type="sldNum" sz="quarter" idx="5"/>
          </p:nvPr>
        </p:nvSpPr>
        <p:spPr/>
        <p:txBody>
          <a:bodyPr/>
          <a:lstStyle/>
          <a:p>
            <a:fld id="{2178EE50-E383-462E-826E-0A2B938463CA}" type="slidenum">
              <a:rPr lang="en-AU" smtClean="0"/>
              <a:t>20</a:t>
            </a:fld>
            <a:endParaRPr lang="en-AU"/>
          </a:p>
        </p:txBody>
      </p:sp>
    </p:spTree>
    <p:extLst>
      <p:ext uri="{BB962C8B-B14F-4D97-AF65-F5344CB8AC3E}">
        <p14:creationId xmlns:p14="http://schemas.microsoft.com/office/powerpoint/2010/main" val="4239738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21</a:t>
            </a:fld>
            <a:endParaRPr lang="en-AU"/>
          </a:p>
        </p:txBody>
      </p:sp>
    </p:spTree>
    <p:extLst>
      <p:ext uri="{BB962C8B-B14F-4D97-AF65-F5344CB8AC3E}">
        <p14:creationId xmlns:p14="http://schemas.microsoft.com/office/powerpoint/2010/main" val="1791283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1050925">
              <a:lnSpc>
                <a:spcPct val="107000"/>
              </a:lnSpc>
              <a:spcAft>
                <a:spcPts val="800"/>
              </a:spcAft>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The third mistake is relying on piecemeal and short-term hacks like affirmations, power poses, or </a:t>
            </a:r>
          </a:p>
          <a:p>
            <a:pPr marR="1050925">
              <a:lnSpc>
                <a:spcPct val="107000"/>
              </a:lnSpc>
              <a:spcAft>
                <a:spcPts val="800"/>
              </a:spcAft>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learning skills like projecting your voice, tips like what to do with your hands, telling stories or using positive self-talk </a:t>
            </a:r>
          </a:p>
          <a:p>
            <a:pPr marL="342900" marR="1050925" lvl="0" indent="-342900">
              <a:lnSpc>
                <a:spcPct val="107000"/>
              </a:lnSpc>
              <a:spcAft>
                <a:spcPts val="800"/>
              </a:spcAft>
              <a:buFont typeface="Symbol" panose="05050102010706020507" pitchFamily="18" charset="2"/>
              <a:buChar cha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While these tactics can provide a short-lived boost, at best they're temporary band-aids, </a:t>
            </a:r>
          </a:p>
          <a:p>
            <a:pPr marL="342900" marR="1050925" lvl="0" indent="-342900">
              <a:lnSpc>
                <a:spcPct val="107000"/>
              </a:lnSpc>
              <a:spcAft>
                <a:spcPts val="800"/>
              </a:spcAft>
              <a:buFont typeface="Symbol" panose="05050102010706020507" pitchFamily="18" charset="2"/>
              <a:buChar cha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not lasting solutions. It's focussing on the symptoms, not the cause.</a:t>
            </a:r>
          </a:p>
          <a:p>
            <a:pPr marR="1050925">
              <a:lnSpc>
                <a:spcPct val="107000"/>
              </a:lnSpc>
              <a:spcAft>
                <a:spcPts val="800"/>
              </a:spcAft>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(And by the way I can tell you – no-one actually cares what you do with your hands). </a:t>
            </a:r>
          </a:p>
          <a:p>
            <a:pPr marR="1050925">
              <a:lnSpc>
                <a:spcPct val="107000"/>
              </a:lnSpc>
              <a:spcAft>
                <a:spcPts val="800"/>
              </a:spcAft>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YOU may care about it but that’s because you feel uncomfortable – I bet you don’t worry about your hands talking to a friend.</a:t>
            </a: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22</a:t>
            </a:fld>
            <a:endParaRPr lang="en-AU"/>
          </a:p>
        </p:txBody>
      </p:sp>
    </p:spTree>
    <p:extLst>
      <p:ext uri="{BB962C8B-B14F-4D97-AF65-F5344CB8AC3E}">
        <p14:creationId xmlns:p14="http://schemas.microsoft.com/office/powerpoint/2010/main" val="3154895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1050925">
              <a:lnSpc>
                <a:spcPct val="107000"/>
              </a:lnSpc>
              <a:spcAft>
                <a:spcPts val="800"/>
              </a:spcAft>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By the time my clients come to me, most of them have done Toastmasters, BNI groups, workshops, courses, done miracle-</a:t>
            </a:r>
            <a:r>
              <a:rPr lang="en-AU" sz="1200" kern="100" dirty="0" err="1">
                <a:effectLst/>
                <a:latin typeface="Aptos" panose="020B0004020202020204" pitchFamily="34" charset="0"/>
                <a:ea typeface="Aptos" panose="020B0004020202020204" pitchFamily="34" charset="0"/>
                <a:cs typeface="Times New Roman" panose="02020603050405020304" pitchFamily="18" charset="0"/>
              </a:rPr>
              <a:t>primising</a:t>
            </a:r>
            <a:r>
              <a:rPr lang="en-AU" sz="1200" kern="100" dirty="0">
                <a:effectLst/>
                <a:latin typeface="Aptos" panose="020B0004020202020204" pitchFamily="34" charset="0"/>
                <a:ea typeface="Aptos" panose="020B0004020202020204" pitchFamily="34" charset="0"/>
                <a:cs typeface="Times New Roman" panose="02020603050405020304" pitchFamily="18" charset="0"/>
              </a:rPr>
              <a:t> weekend workshops that promise they’ll be professional </a:t>
            </a:r>
            <a:r>
              <a:rPr lang="en-AU" sz="1200" kern="100" dirty="0" err="1">
                <a:effectLst/>
                <a:latin typeface="Aptos" panose="020B0004020202020204" pitchFamily="34" charset="0"/>
                <a:ea typeface="Aptos" panose="020B0004020202020204" pitchFamily="34" charset="0"/>
                <a:cs typeface="Times New Roman" panose="02020603050405020304" pitchFamily="18" charset="0"/>
              </a:rPr>
              <a:t>speakrs</a:t>
            </a:r>
            <a:r>
              <a:rPr lang="en-AU" sz="1200" kern="100" dirty="0">
                <a:effectLst/>
                <a:latin typeface="Aptos" panose="020B0004020202020204" pitchFamily="34" charset="0"/>
                <a:ea typeface="Aptos" panose="020B0004020202020204" pitchFamily="34" charset="0"/>
                <a:cs typeface="Times New Roman" panose="02020603050405020304" pitchFamily="18" charset="0"/>
              </a:rPr>
              <a:t> and at </a:t>
            </a:r>
            <a:r>
              <a:rPr lang="en-AU" sz="1200" kern="100" dirty="0" err="1">
                <a:effectLst/>
                <a:latin typeface="Aptos" panose="020B0004020202020204" pitchFamily="34" charset="0"/>
                <a:ea typeface="Aptos" panose="020B0004020202020204" pitchFamily="34" charset="0"/>
                <a:cs typeface="Times New Roman" panose="02020603050405020304" pitchFamily="18" charset="0"/>
              </a:rPr>
              <a:t>esae</a:t>
            </a:r>
            <a:r>
              <a:rPr lang="en-AU" sz="1200" kern="100" dirty="0">
                <a:effectLst/>
                <a:latin typeface="Aptos" panose="020B0004020202020204" pitchFamily="34" charset="0"/>
                <a:ea typeface="Aptos" panose="020B0004020202020204" pitchFamily="34" charset="0"/>
                <a:cs typeface="Times New Roman" panose="02020603050405020304" pitchFamily="18" charset="0"/>
              </a:rPr>
              <a:t> on stage and leave with </a:t>
            </a:r>
            <a:r>
              <a:rPr lang="en-AU" sz="1200" kern="100" dirty="0" err="1">
                <a:effectLst/>
                <a:latin typeface="Aptos" panose="020B0004020202020204" pitchFamily="34" charset="0"/>
                <a:ea typeface="Aptos" panose="020B0004020202020204" pitchFamily="34" charset="0"/>
                <a:cs typeface="Times New Roman" panose="02020603050405020304" pitchFamily="18" charset="0"/>
              </a:rPr>
              <a:t>resopurces</a:t>
            </a:r>
            <a:r>
              <a:rPr lang="en-AU" sz="1200" kern="100" dirty="0">
                <a:effectLst/>
                <a:latin typeface="Aptos" panose="020B0004020202020204" pitchFamily="34" charset="0"/>
                <a:ea typeface="Aptos" panose="020B0004020202020204" pitchFamily="34" charset="0"/>
                <a:cs typeface="Times New Roman" panose="02020603050405020304" pitchFamily="18" charset="0"/>
              </a:rPr>
              <a:t> and tools and think to themselves  - this feels so good </a:t>
            </a:r>
            <a:r>
              <a:rPr lang="en-AU" sz="1200" kern="100" dirty="0" err="1">
                <a:effectLst/>
                <a:latin typeface="Aptos" panose="020B0004020202020204" pitchFamily="34" charset="0"/>
                <a:ea typeface="Aptos" panose="020B0004020202020204" pitchFamily="34" charset="0"/>
                <a:cs typeface="Times New Roman" panose="02020603050405020304" pitchFamily="18" charset="0"/>
              </a:rPr>
              <a:t>bc</a:t>
            </a:r>
            <a:r>
              <a:rPr lang="en-AU" sz="1200" kern="100" dirty="0">
                <a:effectLst/>
                <a:latin typeface="Aptos" panose="020B0004020202020204" pitchFamily="34" charset="0"/>
                <a:ea typeface="Aptos" panose="020B0004020202020204" pitchFamily="34" charset="0"/>
                <a:cs typeface="Times New Roman" panose="02020603050405020304" pitchFamily="18" charset="0"/>
              </a:rPr>
              <a:t> I’ve got this whole toolkit and so they have all of this  - done courses books and podcasts and workshops, some were </a:t>
            </a:r>
            <a:r>
              <a:rPr lang="en-AU" sz="1200" kern="100" dirty="0" err="1">
                <a:effectLst/>
                <a:latin typeface="Aptos" panose="020B0004020202020204" pitchFamily="34" charset="0"/>
                <a:ea typeface="Aptos" panose="020B0004020202020204" pitchFamily="34" charset="0"/>
                <a:cs typeface="Times New Roman" panose="02020603050405020304" pitchFamily="18" charset="0"/>
              </a:rPr>
              <a:t>evn</a:t>
            </a:r>
            <a:r>
              <a:rPr lang="en-AU" sz="1200" kern="100" dirty="0">
                <a:effectLst/>
                <a:latin typeface="Aptos" panose="020B0004020202020204" pitchFamily="34" charset="0"/>
                <a:ea typeface="Aptos" panose="020B0004020202020204" pitchFamily="34" charset="0"/>
                <a:cs typeface="Times New Roman" panose="02020603050405020304" pitchFamily="18" charset="0"/>
              </a:rPr>
              <a:t> paying for counselling – they’ve got these </a:t>
            </a:r>
            <a:r>
              <a:rPr lang="en-AU" sz="1200" kern="100" dirty="0" err="1">
                <a:effectLst/>
                <a:latin typeface="Aptos" panose="020B0004020202020204" pitchFamily="34" charset="0"/>
                <a:ea typeface="Aptos" panose="020B0004020202020204" pitchFamily="34" charset="0"/>
                <a:cs typeface="Times New Roman" panose="02020603050405020304" pitchFamily="18" charset="0"/>
              </a:rPr>
              <a:t>techniqs</a:t>
            </a:r>
            <a:r>
              <a:rPr lang="en-AU" sz="1200" kern="100" dirty="0">
                <a:effectLst/>
                <a:latin typeface="Aptos" panose="020B0004020202020204" pitchFamily="34" charset="0"/>
                <a:ea typeface="Aptos" panose="020B0004020202020204" pitchFamily="34" charset="0"/>
                <a:cs typeface="Times New Roman" panose="02020603050405020304" pitchFamily="18" charset="0"/>
              </a:rPr>
              <a:t> and think that practice makes perfect and they’re being told where to look and what to do with their hands , they’re learning story-telling and all of this stuff (and I did all of that and more myself) . . . </a:t>
            </a:r>
          </a:p>
          <a:p>
            <a:pPr marR="1050925">
              <a:lnSpc>
                <a:spcPct val="107000"/>
              </a:lnSpc>
              <a:spcAft>
                <a:spcPts val="800"/>
              </a:spcAft>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R="1050925">
              <a:lnSpc>
                <a:spcPct val="107000"/>
              </a:lnSpc>
              <a:spcAft>
                <a:spcPts val="800"/>
              </a:spcAft>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R="1050925">
              <a:lnSpc>
                <a:spcPct val="107000"/>
              </a:lnSpc>
              <a:spcAft>
                <a:spcPts val="800"/>
              </a:spcAft>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But the reality is . . . </a:t>
            </a:r>
          </a:p>
          <a:p>
            <a:pPr marR="1050925">
              <a:lnSpc>
                <a:spcPct val="107000"/>
              </a:lnSpc>
              <a:spcAft>
                <a:spcPts val="800"/>
              </a:spcAft>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R="1050925">
              <a:lnSpc>
                <a:spcPct val="107000"/>
              </a:lnSpc>
              <a:spcAft>
                <a:spcPts val="800"/>
              </a:spcAft>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R="1050925">
              <a:lnSpc>
                <a:spcPct val="107000"/>
              </a:lnSpc>
              <a:spcAft>
                <a:spcPts val="800"/>
              </a:spcAft>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R="1050925">
              <a:lnSpc>
                <a:spcPct val="107000"/>
              </a:lnSpc>
              <a:spcAft>
                <a:spcPts val="800"/>
              </a:spcAft>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23</a:t>
            </a:fld>
            <a:endParaRPr lang="en-AU"/>
          </a:p>
        </p:txBody>
      </p:sp>
    </p:spTree>
    <p:extLst>
      <p:ext uri="{BB962C8B-B14F-4D97-AF65-F5344CB8AC3E}">
        <p14:creationId xmlns:p14="http://schemas.microsoft.com/office/powerpoint/2010/main" val="3738924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But the reality is…</a:t>
            </a:r>
          </a:p>
          <a:p>
            <a:pPr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That EEEVEN with ALLLLLL of these tools and techniques and formats, your NOT ADDRESSING those deep ingrained fears and </a:t>
            </a:r>
            <a:r>
              <a:rPr lang="en-AU" sz="1800" kern="100" dirty="0" err="1">
                <a:effectLst/>
                <a:latin typeface="Aptos" panose="020B0004020202020204" pitchFamily="34" charset="0"/>
                <a:ea typeface="Aptos" panose="020B0004020202020204" pitchFamily="34" charset="0"/>
                <a:cs typeface="Times New Roman" panose="02020603050405020304" pitchFamily="18" charset="0"/>
              </a:rPr>
              <a:t>beleifs</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that are BEHIND  that anxiety.</a:t>
            </a:r>
          </a:p>
          <a:p>
            <a:pPr marR="1050925">
              <a:lnSpc>
                <a:spcPct val="107000"/>
              </a:lnSpc>
              <a:spcAft>
                <a:spcPts val="800"/>
              </a:spcAft>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So while some of those things may REDUCE the symptoms, it doesn’t get to the ROOT of the cause (soft slow tone)  - which is why you’re here.</a:t>
            </a:r>
          </a:p>
          <a:p>
            <a:pPr marR="1050925">
              <a:lnSpc>
                <a:spcPct val="107000"/>
              </a:lnSpc>
              <a:spcAft>
                <a:spcPts val="800"/>
              </a:spcAft>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It’s why you’re still experiencing  that dread that anxiety it’s why you’re avoiding those talks;</a:t>
            </a:r>
          </a:p>
          <a:p>
            <a:pPr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 its why </a:t>
            </a:r>
            <a:r>
              <a:rPr lang="en-AU" sz="1800" kern="100" dirty="0" err="1">
                <a:effectLst/>
                <a:latin typeface="Aptos" panose="020B0004020202020204" pitchFamily="34" charset="0"/>
                <a:ea typeface="Aptos" panose="020B0004020202020204" pitchFamily="34" charset="0"/>
                <a:cs typeface="Times New Roman" panose="02020603050405020304" pitchFamily="18" charset="0"/>
              </a:rPr>
              <a:t>youre</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not as effective, impactful and powerful in your communication  as you’d like to be by now.</a:t>
            </a:r>
          </a:p>
          <a:p>
            <a:pPr marR="1050925">
              <a:lnSpc>
                <a:spcPct val="107000"/>
              </a:lnSpc>
              <a:spcAft>
                <a:spcPts val="800"/>
              </a:spcAft>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And so you WANT TO COME ACROSS AS DYNAMIC/CREDIBLE/INSPIRING, but </a:t>
            </a:r>
            <a:r>
              <a:rPr lang="en-AU" sz="1800" kern="100" dirty="0" err="1">
                <a:effectLst/>
                <a:latin typeface="Aptos" panose="020B0004020202020204" pitchFamily="34" charset="0"/>
                <a:ea typeface="Aptos" panose="020B0004020202020204" pitchFamily="34" charset="0"/>
                <a:cs typeface="Times New Roman" panose="02020603050405020304" pitchFamily="18" charset="0"/>
              </a:rPr>
              <a:t>mmight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be coming across as bland and boring and predictable, </a:t>
            </a:r>
            <a:r>
              <a:rPr lang="en-AU" sz="1800" kern="100" dirty="0" err="1">
                <a:effectLst/>
                <a:latin typeface="Aptos" panose="020B0004020202020204" pitchFamily="34" charset="0"/>
                <a:ea typeface="Aptos" panose="020B0004020202020204" pitchFamily="34" charset="0"/>
                <a:cs typeface="Times New Roman" panose="02020603050405020304" pitchFamily="18" charset="0"/>
              </a:rPr>
              <a:t>bc</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it’s sounding like you’ve </a:t>
            </a:r>
            <a:r>
              <a:rPr lang="en-AU" sz="1800" kern="100" dirty="0" err="1">
                <a:effectLst/>
                <a:latin typeface="Aptos" panose="020B0004020202020204" pitchFamily="34" charset="0"/>
                <a:ea typeface="Aptos" panose="020B0004020202020204" pitchFamily="34" charset="0"/>
                <a:cs typeface="Times New Roman" panose="02020603050405020304" pitchFamily="18" charset="0"/>
              </a:rPr>
              <a:t>reahearsd</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something or your recited  something – </a:t>
            </a:r>
            <a:r>
              <a:rPr lang="en-AU" sz="1800" kern="100" dirty="0" err="1">
                <a:effectLst/>
                <a:latin typeface="Aptos" panose="020B0004020202020204" pitchFamily="34" charset="0"/>
                <a:ea typeface="Aptos" panose="020B0004020202020204" pitchFamily="34" charset="0"/>
                <a:cs typeface="Times New Roman" panose="02020603050405020304" pitchFamily="18" charset="0"/>
              </a:rPr>
              <a:t>bc</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you have.</a:t>
            </a:r>
          </a:p>
          <a:p>
            <a:pPr marL="342900" indent="-342900">
              <a:buFont typeface="Arial" panose="020B0604020202020204" pitchFamily="34" charset="0"/>
              <a:buChar char="•"/>
            </a:pPr>
            <a:endParaRPr lang="en-US" sz="1800" dirty="0">
              <a:solidFill>
                <a:schemeClr val="bg1"/>
              </a:solidFill>
            </a:endParaRPr>
          </a:p>
          <a:p>
            <a:pPr marL="342900" indent="-342900">
              <a:buFont typeface="Arial" panose="020B0604020202020204" pitchFamily="34" charset="0"/>
              <a:buChar char="•"/>
            </a:pPr>
            <a:endParaRPr lang="en-US" sz="1800" dirty="0">
              <a:solidFill>
                <a:schemeClr val="bg1"/>
              </a:solidFill>
            </a:endParaRPr>
          </a:p>
          <a:p>
            <a:pPr marL="342900" indent="-342900">
              <a:buFont typeface="Arial" panose="020B0604020202020204" pitchFamily="34" charset="0"/>
              <a:buChar char="•"/>
            </a:pPr>
            <a:endParaRPr lang="en-US" sz="1800" dirty="0">
              <a:solidFill>
                <a:schemeClr val="bg1"/>
              </a:solidFill>
            </a:endParaRPr>
          </a:p>
          <a:p>
            <a:pPr marL="342900" indent="-342900">
              <a:buFont typeface="Arial" panose="020B0604020202020204" pitchFamily="34" charset="0"/>
              <a:buChar char="•"/>
            </a:pPr>
            <a:r>
              <a:rPr lang="en-US" sz="1800" dirty="0">
                <a:solidFill>
                  <a:schemeClr val="bg1"/>
                </a:solidFill>
              </a:rPr>
              <a:t>While those tactics can provide a short-lived boost, at best they're temporary band-aids, not lasting solutions.</a:t>
            </a:r>
          </a:p>
          <a:p>
            <a:pPr marL="342900" indent="-342900">
              <a:buFont typeface="Arial" panose="020B0604020202020204" pitchFamily="34" charset="0"/>
              <a:buChar char="•"/>
            </a:pPr>
            <a:endParaRPr lang="en-US" sz="1800" dirty="0">
              <a:solidFill>
                <a:schemeClr val="bg1"/>
              </a:solidFill>
            </a:endParaRPr>
          </a:p>
          <a:p>
            <a:r>
              <a:rPr lang="en-US" sz="1200" dirty="0">
                <a:solidFill>
                  <a:schemeClr val="bg1"/>
                </a:solidFill>
              </a:rPr>
              <a:t>Unless they address the fear, they often cannot pull off the techniques anyway and come across as inauthentic, unnatural and uncomfortable</a:t>
            </a:r>
          </a:p>
          <a:p>
            <a:r>
              <a:rPr lang="en-US" sz="1200" dirty="0">
                <a:solidFill>
                  <a:schemeClr val="bg1"/>
                </a:solidFill>
              </a:rPr>
              <a:t>PLUS WASTE A WHOLE LOT OF TIME ENERGY AND MONEY AND LOSE REPUTATION, REVENUE, INVESTMENT, STAFF, PARTNERS IN THE PROCESS…</a:t>
            </a:r>
          </a:p>
          <a:p>
            <a:endParaRPr lang="en-US" sz="1200" dirty="0">
              <a:solidFill>
                <a:schemeClr val="bg1"/>
              </a:solidFill>
            </a:endParaRPr>
          </a:p>
          <a:p>
            <a:r>
              <a:rPr lang="en-US" sz="1200" dirty="0">
                <a:solidFill>
                  <a:schemeClr val="bg1"/>
                </a:solidFill>
              </a:rPr>
              <a:t>This hodge-podge  of unrelated approaches isn’t working</a:t>
            </a:r>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24</a:t>
            </a:fld>
            <a:endParaRPr lang="en-AU"/>
          </a:p>
        </p:txBody>
      </p:sp>
    </p:spTree>
    <p:extLst>
      <p:ext uri="{BB962C8B-B14F-4D97-AF65-F5344CB8AC3E}">
        <p14:creationId xmlns:p14="http://schemas.microsoft.com/office/powerpoint/2010/main" val="1094089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E72A6-5C41-C6DB-9F14-9DDBD2481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5D931-9C0F-1668-AA9C-D20ED6039DE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E2E9241-8455-DFC4-0A2E-42C99FF01D48}"/>
              </a:ext>
            </a:extLst>
          </p:cNvPr>
          <p:cNvSpPr>
            <a:spLocks noGrp="1"/>
          </p:cNvSpPr>
          <p:nvPr>
            <p:ph type="body" idx="1"/>
          </p:nvPr>
        </p:nvSpPr>
        <p:spPr/>
        <p:txBody>
          <a:bodyPr/>
          <a:lstStyle/>
          <a:p>
            <a:r>
              <a:rPr lang="en-US" dirty="0"/>
              <a:t>And neither are ANY of these mistakes – read –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rPr>
              <a:t>And so we HAVE to . . . </a:t>
            </a:r>
          </a:p>
          <a:p>
            <a:pPr marL="571500" indent="-571500">
              <a:buFont typeface="Arial" panose="020B0604020202020204" pitchFamily="34" charset="0"/>
              <a:buChar char="•"/>
            </a:pPr>
            <a:r>
              <a:rPr lang="en-AU" sz="1200" dirty="0">
                <a:solidFill>
                  <a:schemeClr val="bg1"/>
                </a:solidFill>
              </a:rPr>
              <a:t>Get rid of these outdated ineffective strategies, </a:t>
            </a:r>
          </a:p>
          <a:p>
            <a:pPr marL="571500" indent="-571500">
              <a:buFont typeface="Arial" panose="020B0604020202020204" pitchFamily="34" charset="0"/>
              <a:buChar char="•"/>
            </a:pPr>
            <a:r>
              <a:rPr lang="en-US" sz="1200" dirty="0">
                <a:solidFill>
                  <a:schemeClr val="bg1"/>
                </a:solidFill>
              </a:rPr>
              <a:t>that are creating frustration, dread &amp; avoidance</a:t>
            </a:r>
          </a:p>
          <a:p>
            <a:pPr marL="571500" indent="-571500">
              <a:buFont typeface="Arial" panose="020B0604020202020204" pitchFamily="34" charset="0"/>
              <a:buChar char="•"/>
            </a:pPr>
            <a:r>
              <a:rPr lang="en-US" sz="1200" dirty="0">
                <a:solidFill>
                  <a:schemeClr val="bg1"/>
                </a:solidFill>
              </a:rPr>
              <a:t>Often </a:t>
            </a:r>
            <a:r>
              <a:rPr lang="en-US" sz="1200" b="1" dirty="0">
                <a:solidFill>
                  <a:schemeClr val="bg1"/>
                </a:solidFill>
              </a:rPr>
              <a:t>COUNTER-PRODUCTIVE</a:t>
            </a:r>
            <a:r>
              <a:rPr lang="en-US" sz="1200" dirty="0">
                <a:solidFill>
                  <a:schemeClr val="bg1"/>
                </a:solidFill>
              </a:rPr>
              <a:t>  even </a:t>
            </a:r>
            <a:r>
              <a:rPr lang="en-US" sz="1200" b="1" dirty="0">
                <a:solidFill>
                  <a:schemeClr val="bg1"/>
                </a:solidFill>
              </a:rPr>
              <a:t>DESTRUCTIVE</a:t>
            </a:r>
          </a:p>
          <a:p>
            <a:pPr marL="571500" indent="-571500">
              <a:buFont typeface="Arial" panose="020B0604020202020204" pitchFamily="34" charset="0"/>
              <a:buChar char="•"/>
            </a:pPr>
            <a:r>
              <a:rPr lang="en-US" sz="1200" dirty="0">
                <a:solidFill>
                  <a:schemeClr val="bg1"/>
                </a:solidFill>
              </a:rPr>
              <a:t>Result in less confidence over time AND limit your growth</a:t>
            </a:r>
          </a:p>
          <a:p>
            <a:pPr marL="571500" indent="-571500">
              <a:buFont typeface="Arial" panose="020B0604020202020204" pitchFamily="34" charset="0"/>
              <a:buChar char="•"/>
            </a:pPr>
            <a:endParaRPr lang="en-US" sz="1200" dirty="0">
              <a:solidFill>
                <a:schemeClr val="bg1"/>
              </a:solidFill>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dirty="0">
                <a:solidFill>
                  <a:schemeClr val="bg1"/>
                </a:solidFill>
              </a:rPr>
              <a:t>we HAVE to MOVE in the direction of ACTUALLY  doing something that’s GOING TO BE supportive for you,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000" dirty="0">
              <a:solidFill>
                <a:schemeClr val="bg1"/>
              </a:solidFill>
            </a:endParaRPr>
          </a:p>
          <a:p>
            <a:r>
              <a:rPr lang="en-AU" sz="1000" dirty="0">
                <a:solidFill>
                  <a:schemeClr val="bg1"/>
                </a:solidFill>
              </a:rPr>
              <a:t>SO THAT you can FINALLY overcome this whole issue that’s been holding you back for so long.</a:t>
            </a:r>
          </a:p>
          <a:p>
            <a:endParaRPr lang="en-AU" sz="1000" dirty="0">
              <a:solidFill>
                <a:schemeClr val="bg1"/>
              </a:solidFill>
            </a:endParaRPr>
          </a:p>
          <a:p>
            <a:r>
              <a:rPr lang="en-AU" sz="1000" dirty="0">
                <a:solidFill>
                  <a:schemeClr val="bg1"/>
                </a:solidFill>
              </a:rPr>
              <a:t>So how do we do this? </a:t>
            </a:r>
          </a:p>
          <a:p>
            <a:r>
              <a:rPr lang="en-AU" sz="1000" dirty="0">
                <a:solidFill>
                  <a:schemeClr val="bg1"/>
                </a:solidFill>
              </a:rPr>
              <a:t>It’s actually pretty simple</a:t>
            </a:r>
          </a:p>
          <a:p>
            <a:endParaRPr lang="en-AU" sz="1000" dirty="0">
              <a:solidFill>
                <a:schemeClr val="bg1"/>
              </a:solidFill>
            </a:endParaRPr>
          </a:p>
          <a:p>
            <a:r>
              <a:rPr lang="en-AU" sz="1000" dirty="0">
                <a:solidFill>
                  <a:schemeClr val="bg1"/>
                </a:solidFill>
              </a:rPr>
              <a:t>Over the last 20+ years - remember I shared with you earlier, this is exactly what I’ve been helping leaders do in their boardrooms, meetings, on stage, Zooms  - and where it starts  - remember I mentioned earlier </a:t>
            </a:r>
            <a:r>
              <a:rPr lang="en-AU" sz="1000" dirty="0" err="1">
                <a:solidFill>
                  <a:schemeClr val="bg1"/>
                </a:solidFill>
              </a:rPr>
              <a:t>w’er</a:t>
            </a:r>
            <a:r>
              <a:rPr lang="en-AU" sz="1000" dirty="0">
                <a:solidFill>
                  <a:schemeClr val="bg1"/>
                </a:solidFill>
              </a:rPr>
              <a:t> going to talk about </a:t>
            </a:r>
            <a:r>
              <a:rPr lang="en-AU" sz="1000" dirty="0" err="1">
                <a:solidFill>
                  <a:schemeClr val="bg1"/>
                </a:solidFill>
              </a:rPr>
              <a:t>rwriign</a:t>
            </a:r>
            <a:r>
              <a:rPr lang="en-AU" sz="1000" dirty="0">
                <a:solidFill>
                  <a:schemeClr val="bg1"/>
                </a:solidFill>
              </a:rPr>
              <a:t>, - here’s where it starts.</a:t>
            </a:r>
          </a:p>
          <a:p>
            <a:endParaRPr lang="en-AU" sz="1000" dirty="0">
              <a:solidFill>
                <a:schemeClr val="bg1"/>
              </a:solidFill>
            </a:endParaRPr>
          </a:p>
          <a:p>
            <a:endParaRPr lang="en-AU" sz="1000" dirty="0">
              <a:solidFill>
                <a:schemeClr val="bg1"/>
              </a:solidFill>
            </a:endParaRPr>
          </a:p>
          <a:p>
            <a:r>
              <a:rPr lang="en-AU" sz="1000" dirty="0">
                <a:solidFill>
                  <a:schemeClr val="bg1"/>
                </a:solidFill>
              </a:rPr>
              <a:t>It starts with this Framework; which I call the FS System</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000" dirty="0">
              <a:solidFill>
                <a:schemeClr val="bg1"/>
              </a:solidFill>
            </a:endParaRPr>
          </a:p>
          <a:p>
            <a:pPr marL="571500" indent="-571500">
              <a:buFont typeface="Arial" panose="020B0604020202020204" pitchFamily="34" charset="0"/>
              <a:buChar char="•"/>
            </a:pPr>
            <a:endParaRPr lang="en-US" sz="10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endParaRPr>
          </a:p>
          <a:p>
            <a:endParaRPr lang="en-AU" dirty="0"/>
          </a:p>
        </p:txBody>
      </p:sp>
      <p:sp>
        <p:nvSpPr>
          <p:cNvPr id="4" name="Slide Number Placeholder 3">
            <a:extLst>
              <a:ext uri="{FF2B5EF4-FFF2-40B4-BE49-F238E27FC236}">
                <a16:creationId xmlns:a16="http://schemas.microsoft.com/office/drawing/2014/main" id="{50B04A1D-79D8-36EF-7F87-6E4AD1D27611}"/>
              </a:ext>
            </a:extLst>
          </p:cNvPr>
          <p:cNvSpPr>
            <a:spLocks noGrp="1"/>
          </p:cNvSpPr>
          <p:nvPr>
            <p:ph type="sldNum" sz="quarter" idx="5"/>
          </p:nvPr>
        </p:nvSpPr>
        <p:spPr/>
        <p:txBody>
          <a:bodyPr/>
          <a:lstStyle/>
          <a:p>
            <a:fld id="{2178EE50-E383-462E-826E-0A2B938463CA}" type="slidenum">
              <a:rPr lang="en-AU" smtClean="0"/>
              <a:t>25</a:t>
            </a:fld>
            <a:endParaRPr lang="en-AU"/>
          </a:p>
        </p:txBody>
      </p:sp>
    </p:spTree>
    <p:extLst>
      <p:ext uri="{BB962C8B-B14F-4D97-AF65-F5344CB8AC3E}">
        <p14:creationId xmlns:p14="http://schemas.microsoft.com/office/powerpoint/2010/main" val="2508587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2B0A1-5CF3-19D3-9109-1E9349AC0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020D14-FC32-D7EA-FD90-49008F441AB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518336B-F608-CF30-3AC8-42B934F38B65}"/>
              </a:ext>
            </a:extLst>
          </p:cNvPr>
          <p:cNvSpPr>
            <a:spLocks noGrp="1"/>
          </p:cNvSpPr>
          <p:nvPr>
            <p:ph type="body" idx="1"/>
          </p:nvPr>
        </p:nvSpPr>
        <p:spPr/>
        <p:txBody>
          <a:bodyPr/>
          <a:lstStyle/>
          <a:p>
            <a:r>
              <a:rPr lang="en-AU" sz="1200" dirty="0">
                <a:solidFill>
                  <a:schemeClr val="bg1"/>
                </a:solidFill>
              </a:rPr>
              <a:t>It starts with this Framework.</a:t>
            </a:r>
          </a:p>
          <a:p>
            <a:endParaRPr lang="en-AU"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rPr>
              <a:t>And what this is,  a framework that allows for you to rewire your system by . . . </a:t>
            </a:r>
          </a:p>
          <a:p>
            <a:pPr marL="171450" indent="-171450">
              <a:buFont typeface="Arial" panose="020B0604020202020204" pitchFamily="34" charset="0"/>
              <a:buChar char="•"/>
            </a:pPr>
            <a:r>
              <a:rPr lang="en-AU" sz="1200" dirty="0">
                <a:solidFill>
                  <a:schemeClr val="bg1"/>
                </a:solidFill>
              </a:rPr>
              <a:t>dissolving your fear </a:t>
            </a:r>
            <a:r>
              <a:rPr lang="en-AU" sz="1200" b="1" u="sng" dirty="0">
                <a:solidFill>
                  <a:schemeClr val="bg1"/>
                </a:solidFill>
              </a:rPr>
              <a:t>first</a:t>
            </a:r>
            <a:r>
              <a:rPr lang="en-AU" sz="1200" dirty="0">
                <a:solidFill>
                  <a:schemeClr val="bg1"/>
                </a:solidFill>
              </a:rPr>
              <a:t>, </a:t>
            </a:r>
          </a:p>
          <a:p>
            <a:pPr marL="171450" indent="-171450">
              <a:buFont typeface="Arial" panose="020B0604020202020204" pitchFamily="34" charset="0"/>
              <a:buChar char="•"/>
            </a:pPr>
            <a:r>
              <a:rPr lang="en-AU" sz="1200" dirty="0">
                <a:solidFill>
                  <a:schemeClr val="bg1"/>
                </a:solidFill>
              </a:rPr>
              <a:t>cultivating congruent confidence, </a:t>
            </a:r>
          </a:p>
          <a:p>
            <a:pPr marL="171450" indent="-171450">
              <a:buFont typeface="Arial" panose="020B0604020202020204" pitchFamily="34" charset="0"/>
              <a:buChar char="•"/>
            </a:pPr>
            <a:r>
              <a:rPr lang="en-AU" sz="1200" dirty="0">
                <a:solidFill>
                  <a:schemeClr val="bg1"/>
                </a:solidFill>
              </a:rPr>
              <a:t>stepping into a new paradigm for presenting</a:t>
            </a:r>
          </a:p>
          <a:p>
            <a:pPr marL="171450" indent="-171450">
              <a:buFont typeface="Arial" panose="020B0604020202020204" pitchFamily="34" charset="0"/>
              <a:buChar char="•"/>
            </a:pPr>
            <a:r>
              <a:rPr lang="en-AU" sz="1200" dirty="0">
                <a:solidFill>
                  <a:schemeClr val="bg1"/>
                </a:solidFill>
              </a:rPr>
              <a:t>And experiencing speaking excellence and impact with ease.</a:t>
            </a:r>
          </a:p>
          <a:p>
            <a:endParaRPr lang="en-AU" sz="1200" dirty="0">
              <a:solidFill>
                <a:schemeClr val="bg1"/>
              </a:solidFill>
            </a:endParaRPr>
          </a:p>
          <a:p>
            <a:r>
              <a:rPr lang="en-AU" sz="1200" dirty="0" err="1">
                <a:solidFill>
                  <a:schemeClr val="bg1"/>
                </a:solidFill>
              </a:rPr>
              <a:t>Bc</a:t>
            </a:r>
            <a:r>
              <a:rPr lang="en-AU" sz="1200" dirty="0">
                <a:solidFill>
                  <a:schemeClr val="bg1"/>
                </a:solidFill>
              </a:rPr>
              <a:t> I promised you that by the time you were done today, you would understand what it takes to move from fear to confidence to success to enjoyment – AND have a system to get you there.</a:t>
            </a:r>
          </a:p>
          <a:p>
            <a:endParaRPr lang="en-AU" sz="1200" dirty="0">
              <a:solidFill>
                <a:schemeClr val="bg1"/>
              </a:solidFill>
            </a:endParaRPr>
          </a:p>
          <a:p>
            <a:endParaRPr lang="en-AU" sz="1200" dirty="0">
              <a:solidFill>
                <a:schemeClr val="bg1"/>
              </a:solidFill>
            </a:endParaRPr>
          </a:p>
          <a:p>
            <a:endParaRPr lang="en-AU" dirty="0"/>
          </a:p>
        </p:txBody>
      </p:sp>
      <p:sp>
        <p:nvSpPr>
          <p:cNvPr id="4" name="Slide Number Placeholder 3">
            <a:extLst>
              <a:ext uri="{FF2B5EF4-FFF2-40B4-BE49-F238E27FC236}">
                <a16:creationId xmlns:a16="http://schemas.microsoft.com/office/drawing/2014/main" id="{4B36E7F9-6170-B626-1247-8ED987E6B023}"/>
              </a:ext>
            </a:extLst>
          </p:cNvPr>
          <p:cNvSpPr>
            <a:spLocks noGrp="1"/>
          </p:cNvSpPr>
          <p:nvPr>
            <p:ph type="sldNum" sz="quarter" idx="5"/>
          </p:nvPr>
        </p:nvSpPr>
        <p:spPr/>
        <p:txBody>
          <a:bodyPr/>
          <a:lstStyle/>
          <a:p>
            <a:fld id="{2178EE50-E383-462E-826E-0A2B938463CA}" type="slidenum">
              <a:rPr lang="en-AU" smtClean="0"/>
              <a:t>26</a:t>
            </a:fld>
            <a:endParaRPr lang="en-AU"/>
          </a:p>
        </p:txBody>
      </p:sp>
    </p:spTree>
    <p:extLst>
      <p:ext uri="{BB962C8B-B14F-4D97-AF65-F5344CB8AC3E}">
        <p14:creationId xmlns:p14="http://schemas.microsoft.com/office/powerpoint/2010/main" val="1229472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rPr>
              <a:t>(And what this is,  a framework that allows for you to rewire your system by . . . )</a:t>
            </a:r>
          </a:p>
          <a:p>
            <a:pPr marL="171450" indent="-171450">
              <a:buFont typeface="Arial" panose="020B0604020202020204" pitchFamily="34" charset="0"/>
              <a:buChar char="•"/>
            </a:pPr>
            <a:endParaRPr lang="en-AU" sz="1200" dirty="0">
              <a:solidFill>
                <a:schemeClr val="bg1"/>
              </a:solidFill>
            </a:endParaRPr>
          </a:p>
          <a:p>
            <a:pPr marL="171450" indent="-171450">
              <a:buFont typeface="Arial" panose="020B0604020202020204" pitchFamily="34" charset="0"/>
              <a:buChar char="•"/>
            </a:pPr>
            <a:r>
              <a:rPr lang="en-AU" sz="1200" dirty="0">
                <a:solidFill>
                  <a:schemeClr val="bg1"/>
                </a:solidFill>
              </a:rPr>
              <a:t>dissolving your fear </a:t>
            </a:r>
            <a:r>
              <a:rPr lang="en-AU" sz="1200" b="1" u="sng" dirty="0">
                <a:solidFill>
                  <a:schemeClr val="bg1"/>
                </a:solidFill>
              </a:rPr>
              <a:t>first</a:t>
            </a:r>
            <a:r>
              <a:rPr lang="en-AU" sz="1200" dirty="0">
                <a:solidFill>
                  <a:schemeClr val="bg1"/>
                </a:solidFill>
              </a:rPr>
              <a:t>, </a:t>
            </a:r>
          </a:p>
          <a:p>
            <a:pPr marL="171450" indent="-171450">
              <a:buFont typeface="Arial" panose="020B0604020202020204" pitchFamily="34" charset="0"/>
              <a:buChar char="•"/>
            </a:pPr>
            <a:r>
              <a:rPr lang="en-AU" sz="1200" dirty="0">
                <a:solidFill>
                  <a:schemeClr val="bg1"/>
                </a:solidFill>
              </a:rPr>
              <a:t>cultivating congruent confidence, </a:t>
            </a:r>
          </a:p>
          <a:p>
            <a:pPr marL="171450" indent="-171450">
              <a:buFont typeface="Arial" panose="020B0604020202020204" pitchFamily="34" charset="0"/>
              <a:buChar char="•"/>
            </a:pPr>
            <a:r>
              <a:rPr lang="en-AU" sz="1200" dirty="0">
                <a:solidFill>
                  <a:schemeClr val="bg1"/>
                </a:solidFill>
              </a:rPr>
              <a:t>stepping into a new paradigm for presenting</a:t>
            </a:r>
          </a:p>
          <a:p>
            <a:pPr marL="171450" indent="-171450">
              <a:buFont typeface="Arial" panose="020B0604020202020204" pitchFamily="34" charset="0"/>
              <a:buChar char="•"/>
            </a:pPr>
            <a:r>
              <a:rPr lang="en-AU" sz="1200" dirty="0">
                <a:solidFill>
                  <a:schemeClr val="bg1"/>
                </a:solidFill>
              </a:rPr>
              <a:t>And experiencing speaking excellence and impact with ease.</a:t>
            </a:r>
          </a:p>
          <a:p>
            <a:endParaRPr lang="en-AU" sz="1200" dirty="0">
              <a:solidFill>
                <a:schemeClr val="bg1"/>
              </a:solidFill>
            </a:endParaRPr>
          </a:p>
          <a:p>
            <a:r>
              <a:rPr lang="en-AU" sz="1200" dirty="0" err="1">
                <a:solidFill>
                  <a:schemeClr val="bg1"/>
                </a:solidFill>
              </a:rPr>
              <a:t>Bc</a:t>
            </a:r>
            <a:r>
              <a:rPr lang="en-AU" sz="1200" dirty="0">
                <a:solidFill>
                  <a:schemeClr val="bg1"/>
                </a:solidFill>
              </a:rPr>
              <a:t> I promised you that by the time you were done today, you would have a new understanding of what it takes to speak with confidence, so you can step into your full potential as a leader  - and also start to understand why re-wiring the brain is such and elegant and effective approach.</a:t>
            </a:r>
          </a:p>
          <a:p>
            <a:endParaRPr lang="en-AU"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rPr>
              <a:t>(So let’s do a deeper dive into at least the first two of these.)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bg1"/>
                </a:solidFill>
              </a:rPr>
              <a:t>Introduce Client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rPr>
              <a:t>Anne came to me as a leader in top 500 </a:t>
            </a:r>
            <a:r>
              <a:rPr lang="en-AU" sz="1200" dirty="0" err="1">
                <a:solidFill>
                  <a:schemeClr val="bg1"/>
                </a:solidFill>
              </a:rPr>
              <a:t>orgaisation</a:t>
            </a:r>
            <a:r>
              <a:rPr lang="en-AU" sz="1200" dirty="0">
                <a:solidFill>
                  <a:schemeClr val="bg1"/>
                </a:solidFill>
              </a:rPr>
              <a:t> who was constantly leading team meetings and trainings and asked to lead conferences and when we first started </a:t>
            </a:r>
            <a:r>
              <a:rPr lang="en-AU" sz="1200" dirty="0" err="1">
                <a:solidFill>
                  <a:schemeClr val="bg1"/>
                </a:solidFill>
              </a:rPr>
              <a:t>alking</a:t>
            </a:r>
            <a:r>
              <a:rPr lang="en-AU" sz="1200" dirty="0">
                <a:solidFill>
                  <a:schemeClr val="bg1"/>
                </a:solidFill>
              </a:rPr>
              <a:t>, it was clear to me that there was this block – and the block was this fear of  people asking her questions she wouldn’t be able to answer </a:t>
            </a:r>
            <a:r>
              <a:rPr lang="en-AU" sz="1200" b="1" i="1" dirty="0">
                <a:solidFill>
                  <a:srgbClr val="FF0000"/>
                </a:solidFill>
              </a:rPr>
              <a:t>(PLUS people seeing her nerves and therefore losing credibility.?)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And so she always second- </a:t>
            </a:r>
            <a:r>
              <a:rPr lang="en-AU" sz="1200" b="0" i="1" dirty="0" err="1">
                <a:solidFill>
                  <a:srgbClr val="FF0000"/>
                </a:solidFill>
              </a:rPr>
              <a:t>guessed,every</a:t>
            </a:r>
            <a:r>
              <a:rPr lang="en-AU" sz="1200" b="0" i="1" dirty="0">
                <a:solidFill>
                  <a:srgbClr val="FF0000"/>
                </a:solidFill>
              </a:rPr>
              <a:t> single word, overthinking, over prep – what she was actually doing was creating more fear and more doubt within herself.    She’s tried  the majority of the </a:t>
            </a:r>
            <a:r>
              <a:rPr lang="en-AU" sz="1200" b="0" i="1" dirty="0" err="1">
                <a:solidFill>
                  <a:srgbClr val="FF0000"/>
                </a:solidFill>
              </a:rPr>
              <a:t>thinghs</a:t>
            </a:r>
            <a:r>
              <a:rPr lang="en-AU" sz="1200" b="0" i="1" dirty="0">
                <a:solidFill>
                  <a:srgbClr val="FF0000"/>
                </a:solidFill>
              </a:rPr>
              <a:t> we mentioned before and had she not gone through our system, she would never have been able to unlock her fear </a:t>
            </a:r>
            <a:r>
              <a:rPr lang="en-AU" sz="1200" b="0" i="1" dirty="0" err="1">
                <a:solidFill>
                  <a:srgbClr val="FF0000"/>
                </a:solidFill>
              </a:rPr>
              <a:t>bc</a:t>
            </a:r>
            <a:r>
              <a:rPr lang="en-AU" sz="1200" b="0" i="1" dirty="0">
                <a:solidFill>
                  <a:srgbClr val="FF0000"/>
                </a:solidFill>
              </a:rPr>
              <a:t> she believed she was afraid of [public speaking – but that’s wasn’t really the case – what she was really afraid of was the experience of losing credibility and feeling </a:t>
            </a:r>
            <a:r>
              <a:rPr lang="en-AU" sz="1200" b="0" i="1" dirty="0" err="1">
                <a:solidFill>
                  <a:srgbClr val="FF0000"/>
                </a:solidFill>
              </a:rPr>
              <a:t>embasrrased</a:t>
            </a:r>
            <a:r>
              <a:rPr lang="en-AU" sz="1200" b="0" i="1" dirty="0">
                <a:solidFill>
                  <a:srgbClr val="FF0000"/>
                </a:solidFill>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NO SUCH THING AS F OF PS… no-one is actually ever afraid of speaking – it’s fear of </a:t>
            </a:r>
            <a:r>
              <a:rPr lang="en-AU" sz="1200" b="0" i="1" dirty="0" err="1">
                <a:solidFill>
                  <a:srgbClr val="FF0000"/>
                </a:solidFill>
              </a:rPr>
              <a:t>st</a:t>
            </a:r>
            <a:r>
              <a:rPr lang="en-AU" sz="1200" b="0" i="1" dirty="0">
                <a:solidFill>
                  <a:srgbClr val="FF0000"/>
                </a:solidFill>
              </a:rPr>
              <a:t> bad happening, something going wrong – and we can even dig down a lot further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So first thing is to remove this false belief, you believe that speaking is your fear but that’s not the root case – the actual root cause  often is something LIKE . . . If I speak, then I will . .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In working with clients, this always causes one of the biggest shifts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And there was a guy we worked with years ago and  . . .we uncovered  his fear was really about beings judged and not doing himself or his audience justice.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Once we’ve unlocked the ACTUAL fear, then we can move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So the most CRITICAL part of becoming a confident impactful speaker and leader is dissolving your fear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r>
              <a:rPr lang="en-US" dirty="0"/>
              <a:t>Let me walk you through the whole thing right now.</a:t>
            </a:r>
          </a:p>
          <a:p>
            <a:r>
              <a:rPr lang="en-US" dirty="0"/>
              <a:t>"I call this the </a:t>
            </a:r>
            <a:r>
              <a:rPr lang="en-US" b="1" dirty="0" err="1"/>
              <a:t>NeuroConfidence</a:t>
            </a:r>
            <a:r>
              <a:rPr lang="en-US" b="1" dirty="0"/>
              <a:t> System</a:t>
            </a:r>
            <a:r>
              <a:rPr lang="en-US" dirty="0"/>
              <a:t>, and it’s designed to fundamentally transform the way you think, feel, and perform whenever you speak or present</a:t>
            </a:r>
          </a:p>
          <a:p>
            <a:endParaRPr lang="en-US" dirty="0"/>
          </a:p>
          <a:p>
            <a:r>
              <a:rPr lang="en-US" dirty="0"/>
              <a:t>It has 4 parts:</a:t>
            </a:r>
          </a:p>
          <a:p>
            <a:pPr>
              <a:buFont typeface="Arial" panose="020B0604020202020204" pitchFamily="34" charset="0"/>
              <a:buChar char="•"/>
            </a:pPr>
            <a:r>
              <a:rPr lang="en-US" dirty="0"/>
              <a:t>First, we’ll dive into </a:t>
            </a:r>
            <a:r>
              <a:rPr lang="en-US" b="1" dirty="0"/>
              <a:t>rewiring your brain to eliminate fear</a:t>
            </a:r>
            <a:r>
              <a:rPr lang="en-US" dirty="0"/>
              <a:t>—this is the foundation of everything – and should come BEFORE everything else – this is a game-changer in this field.</a:t>
            </a:r>
          </a:p>
          <a:p>
            <a:pPr>
              <a:buFont typeface="Arial" panose="020B0604020202020204" pitchFamily="34" charset="0"/>
              <a:buChar char="•"/>
            </a:pPr>
            <a:r>
              <a:rPr lang="en-US" dirty="0"/>
              <a:t>Then, we’ll focus on </a:t>
            </a:r>
            <a:r>
              <a:rPr lang="en-US" b="1" dirty="0"/>
              <a:t>unlocking your authentic speaking style</a:t>
            </a:r>
            <a:r>
              <a:rPr lang="en-US" dirty="0"/>
              <a:t>, so you can connect with any audience in a way that feels natural and effortless.</a:t>
            </a:r>
          </a:p>
          <a:p>
            <a:pPr>
              <a:buFont typeface="Arial" panose="020B0604020202020204" pitchFamily="34" charset="0"/>
              <a:buChar char="•"/>
            </a:pPr>
            <a:r>
              <a:rPr lang="en-US" dirty="0"/>
              <a:t>From there, we’ll build an </a:t>
            </a:r>
            <a:r>
              <a:rPr lang="en-US" b="1" dirty="0"/>
              <a:t>unshakable speaking framework</a:t>
            </a:r>
            <a:r>
              <a:rPr lang="en-US" dirty="0"/>
              <a:t> that ensures you’re always prepared and confident, no matter the situation.</a:t>
            </a:r>
          </a:p>
          <a:p>
            <a:pPr>
              <a:buFont typeface="Arial" panose="020B0604020202020204" pitchFamily="34" charset="0"/>
              <a:buChar char="•"/>
            </a:pPr>
            <a:r>
              <a:rPr lang="en-US" dirty="0"/>
              <a:t>And finally, we’ll master the art of </a:t>
            </a:r>
            <a:r>
              <a:rPr lang="en-US" b="1" dirty="0"/>
              <a:t>handling high-stakes situations with ease</a:t>
            </a:r>
            <a:r>
              <a:rPr lang="en-US" dirty="0"/>
              <a:t>, so you can excel under pressure.</a:t>
            </a:r>
          </a:p>
          <a:p>
            <a:endParaRPr lang="en-US" dirty="0"/>
          </a:p>
          <a:p>
            <a:r>
              <a:rPr lang="en-US" dirty="0"/>
              <a:t>I’ll share with you how this works, step by step."</a:t>
            </a: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27</a:t>
            </a:fld>
            <a:endParaRPr lang="en-AU"/>
          </a:p>
        </p:txBody>
      </p:sp>
    </p:spTree>
    <p:extLst>
      <p:ext uri="{BB962C8B-B14F-4D97-AF65-F5344CB8AC3E}">
        <p14:creationId xmlns:p14="http://schemas.microsoft.com/office/powerpoint/2010/main" val="2263522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CCC0B-7A22-544A-9B6C-AA8818A818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F34250-FDE8-0921-15B9-402BADDC6FE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DA4314B-37BF-57CF-678C-4F118553A2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bg1"/>
                </a:solidFill>
              </a:rPr>
              <a:t>(OR THIS SLIDE SIMPLER WORDING)?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rPr>
              <a:t>(And what this is,  a framework that allows for you to rewire your system by . . . )</a:t>
            </a:r>
          </a:p>
          <a:p>
            <a:pPr marL="171450" indent="-171450">
              <a:buFont typeface="Arial" panose="020B0604020202020204" pitchFamily="34" charset="0"/>
              <a:buChar char="•"/>
            </a:pPr>
            <a:endParaRPr lang="en-AU" sz="1200" dirty="0">
              <a:solidFill>
                <a:schemeClr val="bg1"/>
              </a:solidFill>
            </a:endParaRPr>
          </a:p>
          <a:p>
            <a:pPr marL="171450" indent="-171450">
              <a:buFont typeface="Arial" panose="020B0604020202020204" pitchFamily="34" charset="0"/>
              <a:buChar char="•"/>
            </a:pPr>
            <a:r>
              <a:rPr lang="en-AU" sz="1200" dirty="0">
                <a:solidFill>
                  <a:schemeClr val="bg1"/>
                </a:solidFill>
              </a:rPr>
              <a:t>dissolving your fear </a:t>
            </a:r>
            <a:r>
              <a:rPr lang="en-AU" sz="1200" b="1" u="sng" dirty="0">
                <a:solidFill>
                  <a:schemeClr val="bg1"/>
                </a:solidFill>
              </a:rPr>
              <a:t>first</a:t>
            </a:r>
            <a:r>
              <a:rPr lang="en-AU" sz="1200" dirty="0">
                <a:solidFill>
                  <a:schemeClr val="bg1"/>
                </a:solidFill>
              </a:rPr>
              <a:t>, </a:t>
            </a:r>
          </a:p>
          <a:p>
            <a:pPr marL="171450" indent="-171450">
              <a:buFont typeface="Arial" panose="020B0604020202020204" pitchFamily="34" charset="0"/>
              <a:buChar char="•"/>
            </a:pPr>
            <a:r>
              <a:rPr lang="en-AU" sz="1200" dirty="0">
                <a:solidFill>
                  <a:schemeClr val="bg1"/>
                </a:solidFill>
              </a:rPr>
              <a:t>cultivating congruent confidence, </a:t>
            </a:r>
          </a:p>
          <a:p>
            <a:pPr marL="171450" indent="-171450">
              <a:buFont typeface="Arial" panose="020B0604020202020204" pitchFamily="34" charset="0"/>
              <a:buChar char="•"/>
            </a:pPr>
            <a:r>
              <a:rPr lang="en-AU" sz="1200" dirty="0">
                <a:solidFill>
                  <a:schemeClr val="bg1"/>
                </a:solidFill>
              </a:rPr>
              <a:t>stepping into a new paradigm for presenting</a:t>
            </a:r>
          </a:p>
          <a:p>
            <a:pPr marL="171450" indent="-171450">
              <a:buFont typeface="Arial" panose="020B0604020202020204" pitchFamily="34" charset="0"/>
              <a:buChar char="•"/>
            </a:pPr>
            <a:r>
              <a:rPr lang="en-AU" sz="1200" dirty="0">
                <a:solidFill>
                  <a:schemeClr val="bg1"/>
                </a:solidFill>
              </a:rPr>
              <a:t>And experiencing speaking excellence and impact with ease.</a:t>
            </a:r>
          </a:p>
          <a:p>
            <a:endParaRPr lang="en-AU" sz="1200" dirty="0">
              <a:solidFill>
                <a:schemeClr val="bg1"/>
              </a:solidFill>
            </a:endParaRPr>
          </a:p>
          <a:p>
            <a:r>
              <a:rPr lang="en-AU" sz="1200" dirty="0" err="1">
                <a:solidFill>
                  <a:schemeClr val="bg1"/>
                </a:solidFill>
              </a:rPr>
              <a:t>Bc</a:t>
            </a:r>
            <a:r>
              <a:rPr lang="en-AU" sz="1200" dirty="0">
                <a:solidFill>
                  <a:schemeClr val="bg1"/>
                </a:solidFill>
              </a:rPr>
              <a:t> I promised you that by the time you were done today, you would have a new understanding of what it takes to speak with confidence, so you can step into your full potential as a leader  - and also start to understand why re-wiring the brain is such and elegant and effective approach.</a:t>
            </a:r>
          </a:p>
          <a:p>
            <a:endParaRPr lang="en-AU"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rPr>
              <a:t>(So let’s do a deeper dive into at least the first two of these.)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bg1"/>
                </a:solidFill>
              </a:rPr>
              <a:t>Introduce Client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rPr>
              <a:t>Anne came to me as a leader in top 500 </a:t>
            </a:r>
            <a:r>
              <a:rPr lang="en-AU" sz="1200" dirty="0" err="1">
                <a:solidFill>
                  <a:schemeClr val="bg1"/>
                </a:solidFill>
              </a:rPr>
              <a:t>orgaisation</a:t>
            </a:r>
            <a:r>
              <a:rPr lang="en-AU" sz="1200" dirty="0">
                <a:solidFill>
                  <a:schemeClr val="bg1"/>
                </a:solidFill>
              </a:rPr>
              <a:t> who was constantly leading team meetings and trainings and asked to lead conferences and when we first started </a:t>
            </a:r>
            <a:r>
              <a:rPr lang="en-AU" sz="1200" dirty="0" err="1">
                <a:solidFill>
                  <a:schemeClr val="bg1"/>
                </a:solidFill>
              </a:rPr>
              <a:t>alking</a:t>
            </a:r>
            <a:r>
              <a:rPr lang="en-AU" sz="1200" dirty="0">
                <a:solidFill>
                  <a:schemeClr val="bg1"/>
                </a:solidFill>
              </a:rPr>
              <a:t>, it was clear to me that there was this block – and the block was this fear of  people asking her questions she wouldn’t be able to answer </a:t>
            </a:r>
            <a:r>
              <a:rPr lang="en-AU" sz="1200" b="1" i="1" dirty="0">
                <a:solidFill>
                  <a:srgbClr val="FF0000"/>
                </a:solidFill>
              </a:rPr>
              <a:t>(PLUS people seeing her nerves and therefore losing credibility.?)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And so she always second- </a:t>
            </a:r>
            <a:r>
              <a:rPr lang="en-AU" sz="1200" b="0" i="1" dirty="0" err="1">
                <a:solidFill>
                  <a:srgbClr val="FF0000"/>
                </a:solidFill>
              </a:rPr>
              <a:t>guessed,every</a:t>
            </a:r>
            <a:r>
              <a:rPr lang="en-AU" sz="1200" b="0" i="1" dirty="0">
                <a:solidFill>
                  <a:srgbClr val="FF0000"/>
                </a:solidFill>
              </a:rPr>
              <a:t> single word, overthinking, over prep – what she was actually doing was creating more fear and more doubt within herself.    She’s tried  the majority of the </a:t>
            </a:r>
            <a:r>
              <a:rPr lang="en-AU" sz="1200" b="0" i="1" dirty="0" err="1">
                <a:solidFill>
                  <a:srgbClr val="FF0000"/>
                </a:solidFill>
              </a:rPr>
              <a:t>thinghs</a:t>
            </a:r>
            <a:r>
              <a:rPr lang="en-AU" sz="1200" b="0" i="1" dirty="0">
                <a:solidFill>
                  <a:srgbClr val="FF0000"/>
                </a:solidFill>
              </a:rPr>
              <a:t> we mentioned before and had she not gone through our system, she would never have been able to unlock her fear </a:t>
            </a:r>
            <a:r>
              <a:rPr lang="en-AU" sz="1200" b="0" i="1" dirty="0" err="1">
                <a:solidFill>
                  <a:srgbClr val="FF0000"/>
                </a:solidFill>
              </a:rPr>
              <a:t>bc</a:t>
            </a:r>
            <a:r>
              <a:rPr lang="en-AU" sz="1200" b="0" i="1" dirty="0">
                <a:solidFill>
                  <a:srgbClr val="FF0000"/>
                </a:solidFill>
              </a:rPr>
              <a:t> she believed she was afraid of [public speaking – but that’s wasn’t really the case – what she was really afraid of was the experience of losing credibility and feeling </a:t>
            </a:r>
            <a:r>
              <a:rPr lang="en-AU" sz="1200" b="0" i="1" dirty="0" err="1">
                <a:solidFill>
                  <a:srgbClr val="FF0000"/>
                </a:solidFill>
              </a:rPr>
              <a:t>embasrrased</a:t>
            </a:r>
            <a:r>
              <a:rPr lang="en-AU" sz="1200" b="0" i="1" dirty="0">
                <a:solidFill>
                  <a:srgbClr val="FF0000"/>
                </a:solidFill>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NO SUCH THING AS F OF PS… no-one is actually ever afraid of speaking – it’s fear of </a:t>
            </a:r>
            <a:r>
              <a:rPr lang="en-AU" sz="1200" b="0" i="1" dirty="0" err="1">
                <a:solidFill>
                  <a:srgbClr val="FF0000"/>
                </a:solidFill>
              </a:rPr>
              <a:t>st</a:t>
            </a:r>
            <a:r>
              <a:rPr lang="en-AU" sz="1200" b="0" i="1" dirty="0">
                <a:solidFill>
                  <a:srgbClr val="FF0000"/>
                </a:solidFill>
              </a:rPr>
              <a:t> bad happening, something going wrong – and we can even dig down a lot further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So first thing is to remove this false belief, you believe that speaking is your fear but that’s not the root case – the actual root cause  often is something LIKE . . . If I speak, then I will . .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In working with clients, this always causes one of the biggest shifts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And there was a guy we worked with years ago and  . . .we uncovered  his fear was really about beings judged and not doing himself or his audience justice.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Once we’ve unlocked the ACTUAL fear, then we can move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So the most CRITICAL part of becoming a confident impactful speaker and leader is dissolving your fear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endParaRPr>
          </a:p>
          <a:p>
            <a:br>
              <a:rPr lang="en-US" dirty="0"/>
            </a:br>
            <a:br>
              <a:rPr lang="en-US" dirty="0"/>
            </a:br>
            <a:br>
              <a:rPr lang="en-US" dirty="0"/>
            </a:br>
            <a:br>
              <a:rPr lang="en-US" dirty="0"/>
            </a:br>
            <a:br>
              <a:rPr lang="en-US" dirty="0"/>
            </a:br>
            <a:br>
              <a:rPr lang="en-US" dirty="0"/>
            </a:br>
            <a:br>
              <a:rPr lang="en-US" dirty="0"/>
            </a:br>
            <a:r>
              <a:rPr lang="en-US" dirty="0"/>
              <a:t>Let me walk you through the whole thing right now.</a:t>
            </a:r>
          </a:p>
          <a:p>
            <a:r>
              <a:rPr lang="en-US" dirty="0"/>
              <a:t>"I call this the </a:t>
            </a:r>
            <a:r>
              <a:rPr lang="en-US" b="1" dirty="0" err="1"/>
              <a:t>NeuroConfidence</a:t>
            </a:r>
            <a:r>
              <a:rPr lang="en-US" b="1" dirty="0"/>
              <a:t> System</a:t>
            </a:r>
            <a:r>
              <a:rPr lang="en-US" dirty="0"/>
              <a:t>, and it’s designed to fundamentally transform the way you think, feel, and perform whenever you speak or present</a:t>
            </a:r>
          </a:p>
          <a:p>
            <a:endParaRPr lang="en-US" dirty="0"/>
          </a:p>
          <a:p>
            <a:r>
              <a:rPr lang="en-US" dirty="0"/>
              <a:t>It has 4 parts:</a:t>
            </a:r>
          </a:p>
          <a:p>
            <a:pPr>
              <a:buFont typeface="Arial" panose="020B0604020202020204" pitchFamily="34" charset="0"/>
              <a:buChar char="•"/>
            </a:pPr>
            <a:r>
              <a:rPr lang="en-US" dirty="0"/>
              <a:t>First, we’ll dive into </a:t>
            </a:r>
            <a:r>
              <a:rPr lang="en-US" b="1" dirty="0"/>
              <a:t>rewiring your brain to eliminate fear</a:t>
            </a:r>
            <a:r>
              <a:rPr lang="en-US" dirty="0"/>
              <a:t>—this is the foundation of everything – and should come BEFORE everything else – this is a game-changer in this field.</a:t>
            </a:r>
          </a:p>
          <a:p>
            <a:pPr>
              <a:buFont typeface="Arial" panose="020B0604020202020204" pitchFamily="34" charset="0"/>
              <a:buChar char="•"/>
            </a:pPr>
            <a:r>
              <a:rPr lang="en-US" dirty="0"/>
              <a:t>Then, we’ll focus on </a:t>
            </a:r>
            <a:r>
              <a:rPr lang="en-US" b="1" dirty="0"/>
              <a:t>unlocking your authentic speaking style</a:t>
            </a:r>
            <a:r>
              <a:rPr lang="en-US" dirty="0"/>
              <a:t>, so you can connect with any audience in a way that feels natural and effortless.</a:t>
            </a:r>
          </a:p>
          <a:p>
            <a:pPr>
              <a:buFont typeface="Arial" panose="020B0604020202020204" pitchFamily="34" charset="0"/>
              <a:buChar char="•"/>
            </a:pPr>
            <a:r>
              <a:rPr lang="en-US" dirty="0"/>
              <a:t>From there, we’ll build an </a:t>
            </a:r>
            <a:r>
              <a:rPr lang="en-US" b="1" dirty="0"/>
              <a:t>unshakable speaking framework</a:t>
            </a:r>
            <a:r>
              <a:rPr lang="en-US" dirty="0"/>
              <a:t> that ensures you’re always prepared and confident, no matter the situation.</a:t>
            </a:r>
          </a:p>
          <a:p>
            <a:pPr>
              <a:buFont typeface="Arial" panose="020B0604020202020204" pitchFamily="34" charset="0"/>
              <a:buChar char="•"/>
            </a:pPr>
            <a:r>
              <a:rPr lang="en-US" dirty="0"/>
              <a:t>And finally, we’ll master the art of </a:t>
            </a:r>
            <a:r>
              <a:rPr lang="en-US" b="1" dirty="0"/>
              <a:t>handling high-stakes situations with ease</a:t>
            </a:r>
            <a:r>
              <a:rPr lang="en-US" dirty="0"/>
              <a:t>, so you can excel under pressure.</a:t>
            </a:r>
          </a:p>
          <a:p>
            <a:endParaRPr lang="en-US" dirty="0"/>
          </a:p>
          <a:p>
            <a:r>
              <a:rPr lang="en-US" dirty="0"/>
              <a:t>I’ll share with you how this works, step by step."</a:t>
            </a:r>
          </a:p>
          <a:p>
            <a:endParaRPr lang="en-AU" dirty="0"/>
          </a:p>
        </p:txBody>
      </p:sp>
      <p:sp>
        <p:nvSpPr>
          <p:cNvPr id="4" name="Slide Number Placeholder 3">
            <a:extLst>
              <a:ext uri="{FF2B5EF4-FFF2-40B4-BE49-F238E27FC236}">
                <a16:creationId xmlns:a16="http://schemas.microsoft.com/office/drawing/2014/main" id="{0F4E076E-C7A3-8D24-6FC3-12A780228165}"/>
              </a:ext>
            </a:extLst>
          </p:cNvPr>
          <p:cNvSpPr>
            <a:spLocks noGrp="1"/>
          </p:cNvSpPr>
          <p:nvPr>
            <p:ph type="sldNum" sz="quarter" idx="5"/>
          </p:nvPr>
        </p:nvSpPr>
        <p:spPr/>
        <p:txBody>
          <a:bodyPr/>
          <a:lstStyle/>
          <a:p>
            <a:fld id="{2178EE50-E383-462E-826E-0A2B938463CA}" type="slidenum">
              <a:rPr lang="en-AU" smtClean="0"/>
              <a:t>28</a:t>
            </a:fld>
            <a:endParaRPr lang="en-AU"/>
          </a:p>
        </p:txBody>
      </p:sp>
    </p:spTree>
    <p:extLst>
      <p:ext uri="{BB962C8B-B14F-4D97-AF65-F5344CB8AC3E}">
        <p14:creationId xmlns:p14="http://schemas.microsoft.com/office/powerpoint/2010/main" val="2261574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03334-9D4B-943A-F5B4-9D33E44772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B6E43-64B9-7C3A-7E8C-177689295B4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30A74A6-E8BD-3233-2160-638CEDA82D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bg1"/>
                </a:solidFill>
              </a:rPr>
              <a:t>Introduce Client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bg1"/>
                </a:solidFill>
              </a:rPr>
              <a:t>Helen?</a:t>
            </a:r>
            <a:r>
              <a:rPr lang="en-AU" sz="1200" dirty="0">
                <a:solidFill>
                  <a:schemeClr val="bg1"/>
                </a:solidFill>
              </a:rPr>
              <a:t> came to me as a leader in top 500 </a:t>
            </a:r>
            <a:r>
              <a:rPr lang="en-AU" sz="1200" dirty="0" err="1">
                <a:solidFill>
                  <a:schemeClr val="bg1"/>
                </a:solidFill>
              </a:rPr>
              <a:t>orgaisation</a:t>
            </a:r>
            <a:r>
              <a:rPr lang="en-AU" sz="1200" dirty="0">
                <a:solidFill>
                  <a:schemeClr val="bg1"/>
                </a:solidFill>
              </a:rPr>
              <a:t> who was constantly leading team meetings and trainings and asked to lead conferences and when we first started </a:t>
            </a:r>
            <a:r>
              <a:rPr lang="en-AU" sz="1200" dirty="0" err="1">
                <a:solidFill>
                  <a:schemeClr val="bg1"/>
                </a:solidFill>
              </a:rPr>
              <a:t>alking</a:t>
            </a:r>
            <a:r>
              <a:rPr lang="en-AU" sz="1200" dirty="0">
                <a:solidFill>
                  <a:schemeClr val="bg1"/>
                </a:solidFill>
              </a:rPr>
              <a:t>, it was clear to me that there was this block – and the block was this fear of  people asking her questions she wouldn’t be able to answer </a:t>
            </a:r>
            <a:r>
              <a:rPr lang="en-AU" sz="1200" b="1" i="1" dirty="0">
                <a:solidFill>
                  <a:srgbClr val="FF0000"/>
                </a:solidFill>
              </a:rPr>
              <a:t>(PLUS people seeing her nerves and therefore losing credibility.?)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And so she always second- </a:t>
            </a:r>
            <a:r>
              <a:rPr lang="en-AU" sz="1200" b="0" i="1" dirty="0" err="1">
                <a:solidFill>
                  <a:srgbClr val="FF0000"/>
                </a:solidFill>
              </a:rPr>
              <a:t>guessed,every</a:t>
            </a:r>
            <a:r>
              <a:rPr lang="en-AU" sz="1200" b="0" i="1" dirty="0">
                <a:solidFill>
                  <a:srgbClr val="FF0000"/>
                </a:solidFill>
              </a:rPr>
              <a:t> single word, overthinking, over prep – what she was actually doing was creating more fear and more doubt within herself.    She’s tried  the majority of the </a:t>
            </a:r>
            <a:r>
              <a:rPr lang="en-AU" sz="1200" b="0" i="1" dirty="0" err="1">
                <a:solidFill>
                  <a:srgbClr val="FF0000"/>
                </a:solidFill>
              </a:rPr>
              <a:t>thinghs</a:t>
            </a:r>
            <a:r>
              <a:rPr lang="en-AU" sz="1200" b="0" i="1" dirty="0">
                <a:solidFill>
                  <a:srgbClr val="FF0000"/>
                </a:solidFill>
              </a:rPr>
              <a:t> we mentioned before and had she not gone through our system, she would never have been able to unlock her fear </a:t>
            </a:r>
            <a:r>
              <a:rPr lang="en-AU" sz="1200" b="0" i="1" dirty="0" err="1">
                <a:solidFill>
                  <a:srgbClr val="FF0000"/>
                </a:solidFill>
              </a:rPr>
              <a:t>bc</a:t>
            </a:r>
            <a:r>
              <a:rPr lang="en-AU" sz="1200" b="0" i="1" dirty="0">
                <a:solidFill>
                  <a:srgbClr val="FF0000"/>
                </a:solidFill>
              </a:rPr>
              <a:t> she believed she was afraid of [public speaking – but that’s wasn’t really the case – what she was really afraid of was the experience of losing credibility and feeling </a:t>
            </a:r>
            <a:r>
              <a:rPr lang="en-AU" sz="1200" b="0" i="1" dirty="0" err="1">
                <a:solidFill>
                  <a:srgbClr val="FF0000"/>
                </a:solidFill>
              </a:rPr>
              <a:t>embasrrased</a:t>
            </a:r>
            <a:r>
              <a:rPr lang="en-AU" sz="1200" b="0" i="1" dirty="0">
                <a:solidFill>
                  <a:srgbClr val="FF0000"/>
                </a:solidFill>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NO SUCH THING AS F OF PS… no-one is actually ever afraid of speaking – it’s fear of </a:t>
            </a:r>
            <a:r>
              <a:rPr lang="en-AU" sz="1200" b="0" i="1" dirty="0" err="1">
                <a:solidFill>
                  <a:srgbClr val="FF0000"/>
                </a:solidFill>
              </a:rPr>
              <a:t>st</a:t>
            </a:r>
            <a:r>
              <a:rPr lang="en-AU" sz="1200" b="0" i="1" dirty="0">
                <a:solidFill>
                  <a:srgbClr val="FF0000"/>
                </a:solidFill>
              </a:rPr>
              <a:t> bad happening, something going wrong – and we can even dig down a lot further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So first thing is to remove this false belief, you believe that speaking is your fear but that’s not the root case – the actual root cause  often is something LIKE . . . If I speak, then I will . .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In working with clients, this always causes one of the biggest shifts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And there was a guy we worked with years ago and  . . .we uncovered  his fear was really about beings judged and not doing himself or his audience justice.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Once we’ve unlocked the ACTUAL fear, then we can move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So the most CRITICAL part of becoming a confident impactful speaker and leader is dissolving your fear first.</a:t>
            </a:r>
          </a:p>
          <a:p>
            <a:endParaRPr lang="en-US" dirty="0"/>
          </a:p>
          <a:p>
            <a:endParaRPr lang="en-US" dirty="0"/>
          </a:p>
          <a:p>
            <a:endParaRPr lang="en-US" dirty="0"/>
          </a:p>
          <a:p>
            <a:endParaRPr lang="en-US" dirty="0"/>
          </a:p>
          <a:p>
            <a:endParaRPr lang="en-US" dirty="0"/>
          </a:p>
          <a:p>
            <a:endParaRPr lang="en-US" dirty="0"/>
          </a:p>
          <a:p>
            <a:r>
              <a:rPr lang="en-US" dirty="0"/>
              <a:t>The first step to speaking with confidence and impact is </a:t>
            </a:r>
            <a:r>
              <a:rPr lang="en-US" b="1" dirty="0"/>
              <a:t>rewiring your brain to dissolve fear FIRST, before you do or learn anything else (how can you learn a skill if you are freaked out and your brains gone blank?!</a:t>
            </a:r>
          </a:p>
          <a:p>
            <a:r>
              <a:rPr lang="en-US" dirty="0"/>
              <a:t>.</a:t>
            </a:r>
          </a:p>
          <a:p>
            <a:r>
              <a:rPr lang="en-US" dirty="0"/>
              <a:t>Here’s the problem: most people think fear is something they just have to ‘put up with or get rid of .’ </a:t>
            </a:r>
          </a:p>
          <a:p>
            <a:r>
              <a:rPr lang="en-US" dirty="0"/>
              <a:t>But fear isn’t just in your head—it’s hardwired into your brain. </a:t>
            </a:r>
          </a:p>
          <a:p>
            <a:r>
              <a:rPr lang="en-US" dirty="0"/>
              <a:t>When you’re about to speak, your brain perceives it as a threat, triggering your fight-or-flight response. </a:t>
            </a:r>
          </a:p>
          <a:p>
            <a:r>
              <a:rPr lang="en-US" dirty="0"/>
              <a:t>That’s why you shake, sweat, or blank out—it’s your body trying to protect you.</a:t>
            </a:r>
          </a:p>
          <a:p>
            <a:endParaRPr lang="en-US" dirty="0"/>
          </a:p>
          <a:p>
            <a:r>
              <a:rPr lang="en-US" dirty="0"/>
              <a:t>But here’s the good news: using techniques from </a:t>
            </a:r>
            <a:r>
              <a:rPr lang="en-US" b="1" dirty="0"/>
              <a:t>neuropsychology</a:t>
            </a:r>
            <a:r>
              <a:rPr lang="en-US" dirty="0"/>
              <a:t>, you can retrain your brain to respond to speaking situations with calm and confidence, instead of fear. </a:t>
            </a:r>
          </a:p>
          <a:p>
            <a:r>
              <a:rPr lang="en-US" dirty="0"/>
              <a:t>This isn’t about 'managing' your nerves—it’s about eliminating them at the root.</a:t>
            </a:r>
          </a:p>
          <a:p>
            <a:r>
              <a:rPr lang="en-US" dirty="0"/>
              <a:t>This is so much smarter than endlessly practicing your speech, which only creates a false sense of security. </a:t>
            </a:r>
          </a:p>
          <a:p>
            <a:r>
              <a:rPr lang="en-US" dirty="0"/>
              <a:t>Rewiring your brain gives you a permanent solution to fear, so you can step into any speaking situation with total control.“</a:t>
            </a:r>
          </a:p>
          <a:p>
            <a:endParaRPr lang="en-US" dirty="0"/>
          </a:p>
          <a:p>
            <a:r>
              <a:rPr lang="en-US" dirty="0"/>
              <a:t>Does this make sense?</a:t>
            </a:r>
          </a:p>
          <a:p>
            <a:endParaRPr lang="en-US" sz="1200" b="1" dirty="0">
              <a:solidFill>
                <a:schemeClr val="bg1"/>
              </a:solidFill>
            </a:endParaRPr>
          </a:p>
          <a:p>
            <a:endParaRPr lang="en-AU" dirty="0"/>
          </a:p>
        </p:txBody>
      </p:sp>
      <p:sp>
        <p:nvSpPr>
          <p:cNvPr id="4" name="Slide Number Placeholder 3">
            <a:extLst>
              <a:ext uri="{FF2B5EF4-FFF2-40B4-BE49-F238E27FC236}">
                <a16:creationId xmlns:a16="http://schemas.microsoft.com/office/drawing/2014/main" id="{F73FCA68-2F84-B66A-3176-157E402FDFA5}"/>
              </a:ext>
            </a:extLst>
          </p:cNvPr>
          <p:cNvSpPr>
            <a:spLocks noGrp="1"/>
          </p:cNvSpPr>
          <p:nvPr>
            <p:ph type="sldNum" sz="quarter" idx="5"/>
          </p:nvPr>
        </p:nvSpPr>
        <p:spPr/>
        <p:txBody>
          <a:bodyPr/>
          <a:lstStyle/>
          <a:p>
            <a:fld id="{2178EE50-E383-462E-826E-0A2B938463CA}" type="slidenum">
              <a:rPr lang="en-AU" smtClean="0"/>
              <a:t>29</a:t>
            </a:fld>
            <a:endParaRPr lang="en-AU"/>
          </a:p>
        </p:txBody>
      </p:sp>
    </p:spTree>
    <p:extLst>
      <p:ext uri="{BB962C8B-B14F-4D97-AF65-F5344CB8AC3E}">
        <p14:creationId xmlns:p14="http://schemas.microsoft.com/office/powerpoint/2010/main" val="3920249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4000" b="1" dirty="0">
                <a:solidFill>
                  <a:schemeClr val="bg1"/>
                </a:solidFill>
              </a:rPr>
              <a:t>The WORST ways to overcome speaking anxiety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a:solidFill>
                  <a:schemeClr val="bg1"/>
                </a:solidFill>
              </a:rPr>
              <a:t>Why the things you’ve done haven’t worked</a:t>
            </a:r>
          </a:p>
          <a:p>
            <a:pPr marL="457200" indent="-457200">
              <a:buFont typeface="Arial" panose="020B0604020202020204" pitchFamily="34" charset="0"/>
              <a:buChar char="•"/>
            </a:pPr>
            <a:r>
              <a:rPr lang="en-US" sz="4000" b="1" dirty="0">
                <a:solidFill>
                  <a:schemeClr val="bg1"/>
                </a:solidFill>
              </a:rPr>
              <a:t>How neuropsychology and a different approach can help you</a:t>
            </a:r>
          </a:p>
          <a:p>
            <a:pPr marL="742950" indent="-742950">
              <a:buFont typeface="+mj-lt"/>
              <a:buAutoNum type="arabicPeriod"/>
            </a:pPr>
            <a:endParaRPr lang="en-US" sz="4000" dirty="0"/>
          </a:p>
          <a:p>
            <a:pPr marL="742950" indent="-742950">
              <a:buFont typeface="+mj-lt"/>
              <a:buAutoNum type="arabicPeriod"/>
            </a:pPr>
            <a:endParaRPr lang="en-US" sz="4000" dirty="0"/>
          </a:p>
          <a:p>
            <a:pPr marL="742950" indent="-742950">
              <a:buFont typeface="+mj-lt"/>
              <a:buAutoNum type="arabicPeriod"/>
            </a:pPr>
            <a:r>
              <a:rPr lang="en-US" sz="4000" i="1" dirty="0"/>
              <a:t>I’ll walk you through a simple 4-step system to confidently captivate any audience in as little as 90 days with the potential to feel a significant shift within 14.</a:t>
            </a:r>
          </a:p>
          <a:p>
            <a:pPr marL="742950" indent="-742950">
              <a:buFont typeface="+mj-lt"/>
              <a:buAutoNum type="arabicPeriod"/>
            </a:pPr>
            <a:r>
              <a:rPr lang="en-US" sz="4000" i="1" dirty="0"/>
              <a:t>Then, I’ll show you how </a:t>
            </a:r>
            <a:r>
              <a:rPr lang="en-US" sz="4000" b="1" i="1" dirty="0"/>
              <a:t>neuropsychology</a:t>
            </a:r>
            <a:r>
              <a:rPr lang="en-US" sz="4000" i="1" dirty="0"/>
              <a:t> can help rewire your brain and dissolve fear—so you can finally feel confident in any speaking situation. </a:t>
            </a:r>
          </a:p>
          <a:p>
            <a:pPr marL="742950" indent="-742950">
              <a:buFont typeface="+mj-lt"/>
              <a:buAutoNum type="arabicPeriod"/>
            </a:pPr>
            <a:r>
              <a:rPr lang="en-US" sz="4000" i="1" dirty="0"/>
              <a:t>This is one of the most powerful tools available  for transforming your speaking, presenting skills.</a:t>
            </a:r>
          </a:p>
          <a:p>
            <a:pPr marL="742950" indent="-742950">
              <a:buFont typeface="+mj-lt"/>
              <a:buAutoNum type="arabicPeriod"/>
            </a:pPr>
            <a:r>
              <a:rPr lang="en-US" sz="4000" i="1" dirty="0"/>
              <a:t>We’ll also talk about why practicing endlessly is the WORST way to overcome anxiety—and how you can replace it with a science-backed approach that works far better.</a:t>
            </a:r>
          </a:p>
          <a:p>
            <a:pPr marL="742950" indent="-742950">
              <a:buFont typeface="+mj-lt"/>
              <a:buAutoNum type="arabicPeriod"/>
            </a:pPr>
            <a:r>
              <a:rPr lang="en-US" sz="4000" i="1" dirty="0"/>
              <a:t>Finally, I’ll share the framework that will show how you can step into the role of a confident, inspiring leader and unlock opportunities that have been out of reach until now.“</a:t>
            </a:r>
          </a:p>
          <a:p>
            <a:pPr marL="742950" indent="-742950">
              <a:buFont typeface="+mj-lt"/>
              <a:buAutoNum type="arabicPeriod"/>
            </a:pPr>
            <a:endParaRPr lang="en-US" sz="4000" i="1" dirty="0"/>
          </a:p>
          <a:p>
            <a:pPr marL="0" indent="0">
              <a:buFont typeface="+mj-lt"/>
              <a:buNone/>
            </a:pPr>
            <a:endParaRPr lang="en-US" sz="4000" dirty="0"/>
          </a:p>
          <a:p>
            <a:pPr marL="742950" indent="-742950">
              <a:buFont typeface="+mj-lt"/>
              <a:buAutoNum type="arabicPeriod"/>
            </a:pPr>
            <a:endParaRPr lang="en-US" sz="4000" dirty="0"/>
          </a:p>
          <a:p>
            <a:pPr marL="342900" indent="-342900">
              <a:buFont typeface="Arial" panose="020B0604020202020204" pitchFamily="34" charset="0"/>
              <a:buChar char="•"/>
            </a:pPr>
            <a:endParaRPr lang="en-US" sz="2800" dirty="0">
              <a:solidFill>
                <a:schemeClr val="bg1"/>
              </a:solidFill>
            </a:endParaRPr>
          </a:p>
          <a:p>
            <a:pPr marL="342900" indent="-342900">
              <a:buFont typeface="Arial" panose="020B0604020202020204" pitchFamily="34" charset="0"/>
              <a:buChar char="•"/>
            </a:pPr>
            <a:endParaRPr lang="en-AU" sz="2800" i="1" dirty="0">
              <a:solidFill>
                <a:schemeClr val="bg1"/>
              </a:solidFill>
              <a:latin typeface="LeagueGothic"/>
            </a:endParaRPr>
          </a:p>
          <a:p>
            <a:endParaRPr lang="en-AU" dirty="0"/>
          </a:p>
        </p:txBody>
      </p:sp>
      <p:sp>
        <p:nvSpPr>
          <p:cNvPr id="4" name="Slide Number Placeholder 3"/>
          <p:cNvSpPr>
            <a:spLocks noGrp="1"/>
          </p:cNvSpPr>
          <p:nvPr>
            <p:ph type="sldNum" sz="quarter" idx="10"/>
          </p:nvPr>
        </p:nvSpPr>
        <p:spPr/>
        <p:txBody>
          <a:bodyPr/>
          <a:lstStyle/>
          <a:p>
            <a:fld id="{2178EE50-E383-462E-826E-0A2B938463CA}" type="slidenum">
              <a:rPr lang="en-AU" smtClean="0"/>
              <a:t>3</a:t>
            </a:fld>
            <a:endParaRPr lang="en-AU"/>
          </a:p>
        </p:txBody>
      </p:sp>
    </p:spTree>
    <p:extLst>
      <p:ext uri="{BB962C8B-B14F-4D97-AF65-F5344CB8AC3E}">
        <p14:creationId xmlns:p14="http://schemas.microsoft.com/office/powerpoint/2010/main" val="2232074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C5057-F692-E4AB-A53F-778BBFB207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3854D7-0791-2D8F-E050-CAFE252D10C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18B8BDC-AF7D-1F9E-0375-6B2CCDFABE53}"/>
              </a:ext>
            </a:extLst>
          </p:cNvPr>
          <p:cNvSpPr>
            <a:spLocks noGrp="1"/>
          </p:cNvSpPr>
          <p:nvPr>
            <p:ph type="body" idx="1"/>
          </p:nvPr>
        </p:nvSpPr>
        <p:spPr/>
        <p:txBody>
          <a:bodyPr/>
          <a:lstStyle/>
          <a:p>
            <a:r>
              <a:rPr lang="en-US" dirty="0"/>
              <a:t>Explain brain chemistry, neuroplasticity </a:t>
            </a:r>
            <a:r>
              <a:rPr lang="en-US" dirty="0" err="1"/>
              <a:t>etc</a:t>
            </a:r>
            <a:r>
              <a:rPr lang="en-US" dirty="0"/>
              <a:t> – within holistic framework…</a:t>
            </a:r>
          </a:p>
          <a:p>
            <a:endParaRPr lang="en-US" dirty="0"/>
          </a:p>
          <a:p>
            <a:r>
              <a:rPr lang="en-US" dirty="0"/>
              <a:t>So we’ve </a:t>
            </a:r>
            <a:r>
              <a:rPr lang="en-US" dirty="0" err="1"/>
              <a:t>gotta</a:t>
            </a:r>
            <a:r>
              <a:rPr lang="en-US" dirty="0"/>
              <a:t> figure out if it’s the red wire, the blue wire, the yellow wire and right now, </a:t>
            </a:r>
          </a:p>
          <a:p>
            <a:r>
              <a:rPr lang="en-US" dirty="0"/>
              <a:t>And once we identify it, you can finally have this lightness and this  </a:t>
            </a:r>
            <a:r>
              <a:rPr lang="en-US" dirty="0" err="1"/>
              <a:t>relefi</a:t>
            </a:r>
            <a:r>
              <a:rPr lang="en-US" dirty="0"/>
              <a:t> and feel calm - becomes your new baseline </a:t>
            </a:r>
            <a:r>
              <a:rPr lang="en-US" dirty="0" err="1"/>
              <a:t>bc</a:t>
            </a:r>
            <a:r>
              <a:rPr lang="en-US" dirty="0"/>
              <a:t> we’ve identified the right wire</a:t>
            </a:r>
          </a:p>
          <a:p>
            <a:endParaRPr lang="en-US" dirty="0"/>
          </a:p>
          <a:p>
            <a:r>
              <a:rPr lang="en-US" dirty="0"/>
              <a:t>It’s very hard to rewire your own circuit board – like I say if you’re an eye surgeon, you can’t operate on your own eye – these things are very hard to do on our own – we’re </a:t>
            </a:r>
            <a:r>
              <a:rPr lang="en-US" dirty="0" err="1"/>
              <a:t>tclose</a:t>
            </a:r>
            <a:r>
              <a:rPr lang="en-US" dirty="0"/>
              <a:t> and someone a bit removed can help us find clarity.</a:t>
            </a:r>
          </a:p>
          <a:p>
            <a:endParaRPr lang="en-AU" dirty="0"/>
          </a:p>
        </p:txBody>
      </p:sp>
      <p:sp>
        <p:nvSpPr>
          <p:cNvPr id="4" name="Slide Number Placeholder 3">
            <a:extLst>
              <a:ext uri="{FF2B5EF4-FFF2-40B4-BE49-F238E27FC236}">
                <a16:creationId xmlns:a16="http://schemas.microsoft.com/office/drawing/2014/main" id="{002B4EF4-2713-94A1-5552-299A705C12BF}"/>
              </a:ext>
            </a:extLst>
          </p:cNvPr>
          <p:cNvSpPr>
            <a:spLocks noGrp="1"/>
          </p:cNvSpPr>
          <p:nvPr>
            <p:ph type="sldNum" sz="quarter" idx="5"/>
          </p:nvPr>
        </p:nvSpPr>
        <p:spPr/>
        <p:txBody>
          <a:bodyPr/>
          <a:lstStyle/>
          <a:p>
            <a:fld id="{2178EE50-E383-462E-826E-0A2B938463CA}" type="slidenum">
              <a:rPr lang="en-AU" smtClean="0"/>
              <a:t>30</a:t>
            </a:fld>
            <a:endParaRPr lang="en-AU"/>
          </a:p>
        </p:txBody>
      </p:sp>
    </p:spTree>
    <p:extLst>
      <p:ext uri="{BB962C8B-B14F-4D97-AF65-F5344CB8AC3E}">
        <p14:creationId xmlns:p14="http://schemas.microsoft.com/office/powerpoint/2010/main" val="3755181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86 BILLION NEURONS IN YOUR BRAIN!!!</a:t>
            </a:r>
          </a:p>
          <a:p>
            <a:r>
              <a:rPr lang="en-US" dirty="0"/>
              <a:t>Form neural pathways that: </a:t>
            </a:r>
            <a:endParaRPr lang="en-AU" dirty="0"/>
          </a:p>
        </p:txBody>
      </p:sp>
      <p:sp>
        <p:nvSpPr>
          <p:cNvPr id="4" name="Slide Number Placeholder 3"/>
          <p:cNvSpPr>
            <a:spLocks noGrp="1"/>
          </p:cNvSpPr>
          <p:nvPr>
            <p:ph type="sldNum" sz="quarter" idx="5"/>
          </p:nvPr>
        </p:nvSpPr>
        <p:spPr/>
        <p:txBody>
          <a:bodyPr/>
          <a:lstStyle/>
          <a:p>
            <a:fld id="{6351B1CE-5892-4FA1-8712-FCD920C9E162}" type="slidenum">
              <a:rPr lang="en-AU" smtClean="0"/>
              <a:t>32</a:t>
            </a:fld>
            <a:endParaRPr lang="en-AU"/>
          </a:p>
        </p:txBody>
      </p:sp>
    </p:spTree>
    <p:extLst>
      <p:ext uri="{BB962C8B-B14F-4D97-AF65-F5344CB8AC3E}">
        <p14:creationId xmlns:p14="http://schemas.microsoft.com/office/powerpoint/2010/main" val="2867727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001D35"/>
                </a:solidFill>
                <a:effectLst/>
                <a:latin typeface="Google Sans"/>
              </a:rPr>
              <a:t>The human brain has about 86 billion neurons. </a:t>
            </a:r>
          </a:p>
          <a:p>
            <a:r>
              <a:rPr lang="en-US" b="0" i="0" dirty="0">
                <a:solidFill>
                  <a:srgbClr val="001D35"/>
                </a:solidFill>
                <a:effectLst/>
                <a:latin typeface="Google Sans"/>
              </a:rPr>
              <a:t>Each neuron connects to other neurons, </a:t>
            </a:r>
          </a:p>
          <a:p>
            <a:r>
              <a:rPr lang="en-US" b="0" i="0" dirty="0">
                <a:solidFill>
                  <a:srgbClr val="001D35"/>
                </a:solidFill>
                <a:effectLst/>
                <a:latin typeface="Google Sans"/>
              </a:rPr>
              <a:t>up to 1 quadrillion connections. </a:t>
            </a:r>
            <a:endParaRPr lang="en-AU" dirty="0"/>
          </a:p>
        </p:txBody>
      </p:sp>
      <p:sp>
        <p:nvSpPr>
          <p:cNvPr id="4" name="Slide Number Placeholder 3"/>
          <p:cNvSpPr>
            <a:spLocks noGrp="1"/>
          </p:cNvSpPr>
          <p:nvPr>
            <p:ph type="sldNum" sz="quarter" idx="5"/>
          </p:nvPr>
        </p:nvSpPr>
        <p:spPr/>
        <p:txBody>
          <a:bodyPr/>
          <a:lstStyle/>
          <a:p>
            <a:fld id="{6351B1CE-5892-4FA1-8712-FCD920C9E162}" type="slidenum">
              <a:rPr lang="en-AU" smtClean="0"/>
              <a:t>33</a:t>
            </a:fld>
            <a:endParaRPr lang="en-AU"/>
          </a:p>
        </p:txBody>
      </p:sp>
    </p:spTree>
    <p:extLst>
      <p:ext uri="{BB962C8B-B14F-4D97-AF65-F5344CB8AC3E}">
        <p14:creationId xmlns:p14="http://schemas.microsoft.com/office/powerpoint/2010/main" val="1968929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001D35"/>
                </a:solidFill>
                <a:effectLst/>
                <a:latin typeface="Google Sans"/>
              </a:rPr>
              <a:t>The human brain has about 86 billion neurons. </a:t>
            </a:r>
          </a:p>
          <a:p>
            <a:r>
              <a:rPr lang="en-US" b="0" i="0" dirty="0">
                <a:solidFill>
                  <a:srgbClr val="001D35"/>
                </a:solidFill>
                <a:effectLst/>
                <a:latin typeface="Google Sans"/>
              </a:rPr>
              <a:t>Each neuron connects to other neurons, </a:t>
            </a:r>
          </a:p>
          <a:p>
            <a:r>
              <a:rPr lang="en-US" b="0" i="0" dirty="0">
                <a:solidFill>
                  <a:srgbClr val="001D35"/>
                </a:solidFill>
                <a:effectLst/>
                <a:latin typeface="Google Sans"/>
              </a:rPr>
              <a:t>up to 1 quadrillion connections. </a:t>
            </a:r>
            <a:endParaRPr lang="en-AU" dirty="0"/>
          </a:p>
          <a:p>
            <a:endParaRPr lang="en-AU" dirty="0"/>
          </a:p>
        </p:txBody>
      </p:sp>
      <p:sp>
        <p:nvSpPr>
          <p:cNvPr id="4" name="Slide Number Placeholder 3"/>
          <p:cNvSpPr>
            <a:spLocks noGrp="1"/>
          </p:cNvSpPr>
          <p:nvPr>
            <p:ph type="sldNum" sz="quarter" idx="5"/>
          </p:nvPr>
        </p:nvSpPr>
        <p:spPr/>
        <p:txBody>
          <a:bodyPr/>
          <a:lstStyle/>
          <a:p>
            <a:fld id="{6351B1CE-5892-4FA1-8712-FCD920C9E162}" type="slidenum">
              <a:rPr lang="en-AU" smtClean="0"/>
              <a:t>34</a:t>
            </a:fld>
            <a:endParaRPr lang="en-AU"/>
          </a:p>
        </p:txBody>
      </p:sp>
    </p:spTree>
    <p:extLst>
      <p:ext uri="{BB962C8B-B14F-4D97-AF65-F5344CB8AC3E}">
        <p14:creationId xmlns:p14="http://schemas.microsoft.com/office/powerpoint/2010/main" val="456783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90FF4-382F-B4A6-720A-8A680CE34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409FA6-6E68-54BF-6590-14B6A625AA3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1534636-F89D-1C5B-EA82-EBB558E9A5AE}"/>
              </a:ext>
            </a:extLst>
          </p:cNvPr>
          <p:cNvSpPr>
            <a:spLocks noGrp="1"/>
          </p:cNvSpPr>
          <p:nvPr>
            <p:ph type="body" idx="1"/>
          </p:nvPr>
        </p:nvSpPr>
        <p:spPr/>
        <p:txBody>
          <a:bodyPr/>
          <a:lstStyle/>
          <a:p>
            <a:r>
              <a:rPr lang="en-US" dirty="0"/>
              <a:t>86 BILLION NEURONS IN YOUR BRAIN!!! – pathways – thoughts, </a:t>
            </a:r>
            <a:r>
              <a:rPr lang="en-US" dirty="0" err="1"/>
              <a:t>beleifs</a:t>
            </a:r>
            <a:r>
              <a:rPr lang="en-US" dirty="0"/>
              <a:t> worn in..)</a:t>
            </a:r>
          </a:p>
          <a:p>
            <a:endParaRPr lang="en-US" dirty="0"/>
          </a:p>
          <a:p>
            <a:r>
              <a:rPr lang="en-US" dirty="0"/>
              <a:t>This rewiring creates new </a:t>
            </a:r>
            <a:r>
              <a:rPr lang="en-US" dirty="0" err="1"/>
              <a:t>pathwaysss</a:t>
            </a:r>
            <a:r>
              <a:rPr lang="en-US" dirty="0"/>
              <a:t>.</a:t>
            </a:r>
          </a:p>
          <a:p>
            <a:endParaRPr lang="en-US" dirty="0"/>
          </a:p>
          <a:p>
            <a:r>
              <a:rPr lang="en-US" dirty="0"/>
              <a:t>I could talk about this slide and what it means for your speaking experience for bout 5 hours without taking a breath, but let’s keep it simple for today….</a:t>
            </a:r>
          </a:p>
          <a:p>
            <a:endParaRPr lang="en-US" dirty="0"/>
          </a:p>
          <a:p>
            <a:r>
              <a:rPr lang="en-US" dirty="0"/>
              <a:t>Once </a:t>
            </a:r>
            <a:r>
              <a:rPr lang="en-US" dirty="0" err="1"/>
              <a:t>wedentify</a:t>
            </a:r>
            <a:r>
              <a:rPr lang="en-US" dirty="0"/>
              <a:t> one wire, which is what we’re a]talking about the wire responsible for your thought about your fear and what you tell yourself, JUST about that… that’s a </a:t>
            </a:r>
            <a:r>
              <a:rPr lang="en-US" dirty="0" err="1"/>
              <a:t>grteat</a:t>
            </a:r>
            <a:r>
              <a:rPr lang="en-US" dirty="0"/>
              <a:t> start – then there are many other wires we need to address them in different ways…. Will talk a bit about how we approach that shortly….</a:t>
            </a:r>
          </a:p>
          <a:p>
            <a:endParaRPr lang="en-US" dirty="0"/>
          </a:p>
          <a:p>
            <a:r>
              <a:rPr lang="en-US" dirty="0"/>
              <a:t>BUT THE EXPERIENCE when you start to address each wire like this IS:</a:t>
            </a:r>
          </a:p>
          <a:p>
            <a:endParaRPr lang="en-AU" dirty="0"/>
          </a:p>
        </p:txBody>
      </p:sp>
      <p:sp>
        <p:nvSpPr>
          <p:cNvPr id="4" name="Slide Number Placeholder 3">
            <a:extLst>
              <a:ext uri="{FF2B5EF4-FFF2-40B4-BE49-F238E27FC236}">
                <a16:creationId xmlns:a16="http://schemas.microsoft.com/office/drawing/2014/main" id="{43D47601-3BF5-44C9-E541-FF3D113A1B85}"/>
              </a:ext>
            </a:extLst>
          </p:cNvPr>
          <p:cNvSpPr>
            <a:spLocks noGrp="1"/>
          </p:cNvSpPr>
          <p:nvPr>
            <p:ph type="sldNum" sz="quarter" idx="5"/>
          </p:nvPr>
        </p:nvSpPr>
        <p:spPr/>
        <p:txBody>
          <a:bodyPr/>
          <a:lstStyle/>
          <a:p>
            <a:fld id="{6351B1CE-5892-4FA1-8712-FCD920C9E162}" type="slidenum">
              <a:rPr lang="en-AU" smtClean="0"/>
              <a:t>35</a:t>
            </a:fld>
            <a:endParaRPr lang="en-AU"/>
          </a:p>
        </p:txBody>
      </p:sp>
    </p:spTree>
    <p:extLst>
      <p:ext uri="{BB962C8B-B14F-4D97-AF65-F5344CB8AC3E}">
        <p14:creationId xmlns:p14="http://schemas.microsoft.com/office/powerpoint/2010/main" val="484798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3B7E9-3978-9289-C9DE-F363D9A1B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159FA4-C047-A450-4CAB-9A391DCC26F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34C819D-7635-023D-635E-A207B3BDF2D7}"/>
              </a:ext>
            </a:extLst>
          </p:cNvPr>
          <p:cNvSpPr>
            <a:spLocks noGrp="1"/>
          </p:cNvSpPr>
          <p:nvPr>
            <p:ph type="body" idx="1"/>
          </p:nvPr>
        </p:nvSpPr>
        <p:spPr/>
        <p:txBody>
          <a:bodyPr/>
          <a:lstStyle/>
          <a:p>
            <a:r>
              <a:rPr lang="en-US" dirty="0"/>
              <a:t>PROCESSES VERSUS KNOWLEDGE UNDERSTANDING SKILLS:</a:t>
            </a:r>
          </a:p>
          <a:p>
            <a:r>
              <a:rPr lang="en-US" b="0" i="0" dirty="0">
                <a:solidFill>
                  <a:srgbClr val="040C28"/>
                </a:solidFill>
                <a:effectLst/>
                <a:latin typeface="Google Sans"/>
              </a:rPr>
              <a:t>Processes are the mechanisms by which people take in stimuli, react, and behave</a:t>
            </a:r>
          </a:p>
          <a:p>
            <a:r>
              <a:rPr lang="en-US" b="0" i="0" dirty="0">
                <a:solidFill>
                  <a:srgbClr val="001D35"/>
                </a:solidFill>
                <a:effectLst/>
                <a:latin typeface="Google Sans"/>
              </a:rPr>
              <a:t>Crucial to work with the ongoing "process" of your experience, including your thoughts, emotions, sensations, and behaviors, to let new </a:t>
            </a:r>
            <a:r>
              <a:rPr lang="en-US" dirty="0"/>
              <a:t>patterns and solutions naturally emerge</a:t>
            </a:r>
            <a:endParaRPr lang="en-US" b="0" i="0" dirty="0">
              <a:solidFill>
                <a:srgbClr val="001D35"/>
              </a:solidFill>
              <a:effectLst/>
              <a:latin typeface="Google Sans"/>
            </a:endParaRPr>
          </a:p>
          <a:p>
            <a:r>
              <a:rPr lang="en-US" dirty="0"/>
              <a:t>EG: </a:t>
            </a:r>
          </a:p>
          <a:p>
            <a:endParaRPr lang="en-US" dirty="0"/>
          </a:p>
          <a:p>
            <a:r>
              <a:rPr lang="en-US" b="0" i="0" dirty="0">
                <a:solidFill>
                  <a:srgbClr val="545D7E"/>
                </a:solidFill>
                <a:effectLst/>
                <a:latin typeface="Google Sans"/>
              </a:rPr>
              <a:t>Rather than …. We bring integrate current experience, including bodily sensations and emotions, while mainstream psych like CBT often focuses on identifying and challenging past negative thoughts to change future responses.  BUT FEAR DOESN’T RESIDE SOLELY IN THE INTELLECT!!</a:t>
            </a:r>
            <a:endParaRPr lang="en-US" dirty="0"/>
          </a:p>
          <a:p>
            <a:endParaRPr lang="en-US" dirty="0"/>
          </a:p>
          <a:p>
            <a:r>
              <a:rPr lang="en-US" b="0" i="0" dirty="0">
                <a:solidFill>
                  <a:srgbClr val="001D35"/>
                </a:solidFill>
                <a:effectLst/>
                <a:latin typeface="Google Sans"/>
              </a:rPr>
              <a:t>The FS </a:t>
            </a:r>
            <a:r>
              <a:rPr lang="en-US" dirty="0"/>
              <a:t>approach is exploring the underlying dynamics and emotions behind your thoughts, by examining the "whole system" of a your experience, including your body sensations and relationships with others, to facilitate deeper levels of understanding and </a:t>
            </a:r>
            <a:r>
              <a:rPr lang="en-US" b="1" u="sng" dirty="0"/>
              <a:t>transformation</a:t>
            </a:r>
          </a:p>
          <a:p>
            <a:endParaRPr lang="en-US" b="0" i="0" dirty="0">
              <a:solidFill>
                <a:srgbClr val="1F1F1F"/>
              </a:solidFill>
              <a:effectLst/>
              <a:latin typeface="Google Sans"/>
            </a:endParaRPr>
          </a:p>
          <a:p>
            <a:r>
              <a:rPr lang="en-US" b="0" i="0" dirty="0">
                <a:solidFill>
                  <a:srgbClr val="1F1F1F"/>
                </a:solidFill>
                <a:effectLst/>
                <a:latin typeface="Google Sans"/>
              </a:rPr>
              <a:t>This is </a:t>
            </a:r>
            <a:r>
              <a:rPr lang="en-US" b="0" i="0" dirty="0">
                <a:solidFill>
                  <a:srgbClr val="040C28"/>
                </a:solidFill>
                <a:effectLst/>
                <a:latin typeface="Google Sans"/>
              </a:rPr>
              <a:t>a multi-dimensional, holistic approach </a:t>
            </a:r>
            <a:r>
              <a:rPr lang="en-US" b="0" i="0" dirty="0">
                <a:solidFill>
                  <a:srgbClr val="001D35"/>
                </a:solidFill>
                <a:effectLst/>
                <a:latin typeface="Google Sans"/>
              </a:rPr>
              <a:t>drawing from various sources including Jungian and somatic psychology, Taoism, and process-oriented psychology.</a:t>
            </a:r>
            <a:endParaRPr lang="en-US" b="1" dirty="0"/>
          </a:p>
          <a:p>
            <a:endParaRPr lang="en-US" dirty="0"/>
          </a:p>
          <a:p>
            <a:r>
              <a:rPr lang="en-US" b="0" i="0" dirty="0">
                <a:solidFill>
                  <a:srgbClr val="040C28"/>
                </a:solidFill>
                <a:effectLst/>
                <a:latin typeface="Google Sans"/>
              </a:rPr>
              <a:t>Processes are the mechanisms by which people take in stimuli, react, and behave</a:t>
            </a:r>
          </a:p>
          <a:p>
            <a:r>
              <a:rPr lang="en-US" b="0" i="0" dirty="0">
                <a:solidFill>
                  <a:srgbClr val="001D35"/>
                </a:solidFill>
                <a:effectLst/>
                <a:latin typeface="Google Sans"/>
              </a:rPr>
              <a:t>Crucial to work with the ongoing "process" of your experience, including your thoughts, emotions, sensations, and behaviors, to let new </a:t>
            </a:r>
            <a:r>
              <a:rPr lang="en-US" dirty="0"/>
              <a:t>patterns and solutions naturally emerge</a:t>
            </a:r>
          </a:p>
          <a:p>
            <a:endParaRPr lang="en-US" b="0" i="0" dirty="0">
              <a:solidFill>
                <a:srgbClr val="001D35"/>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It develops in an integrated way between these things and a whole host of others</a:t>
            </a:r>
          </a:p>
          <a:p>
            <a:endParaRPr lang="en-US" b="0" i="0" dirty="0">
              <a:solidFill>
                <a:srgbClr val="001D35"/>
              </a:solidFill>
              <a:effectLst/>
              <a:latin typeface="Google Sans"/>
            </a:endParaRPr>
          </a:p>
          <a:p>
            <a:r>
              <a:rPr lang="en-US" b="0" i="0" dirty="0">
                <a:solidFill>
                  <a:srgbClr val="001D35"/>
                </a:solidFill>
                <a:effectLst/>
                <a:latin typeface="Google Sans"/>
              </a:rPr>
              <a:t> </a:t>
            </a:r>
            <a:endParaRPr lang="en-US" b="0" i="0" dirty="0">
              <a:solidFill>
                <a:srgbClr val="040C28"/>
              </a:solidFill>
              <a:effectLst/>
              <a:latin typeface="Google Sans"/>
            </a:endParaRPr>
          </a:p>
        </p:txBody>
      </p:sp>
      <p:sp>
        <p:nvSpPr>
          <p:cNvPr id="4" name="Slide Number Placeholder 3">
            <a:extLst>
              <a:ext uri="{FF2B5EF4-FFF2-40B4-BE49-F238E27FC236}">
                <a16:creationId xmlns:a16="http://schemas.microsoft.com/office/drawing/2014/main" id="{D6879CCC-E158-40E1-6739-819393DAE4BE}"/>
              </a:ext>
            </a:extLst>
          </p:cNvPr>
          <p:cNvSpPr>
            <a:spLocks noGrp="1"/>
          </p:cNvSpPr>
          <p:nvPr>
            <p:ph type="sldNum" sz="quarter" idx="5"/>
          </p:nvPr>
        </p:nvSpPr>
        <p:spPr/>
        <p:txBody>
          <a:bodyPr/>
          <a:lstStyle/>
          <a:p>
            <a:fld id="{6351B1CE-5892-4FA1-8712-FCD920C9E162}" type="slidenum">
              <a:rPr lang="en-AU" smtClean="0"/>
              <a:t>36</a:t>
            </a:fld>
            <a:endParaRPr lang="en-AU"/>
          </a:p>
        </p:txBody>
      </p:sp>
    </p:spTree>
    <p:extLst>
      <p:ext uri="{BB962C8B-B14F-4D97-AF65-F5344CB8AC3E}">
        <p14:creationId xmlns:p14="http://schemas.microsoft.com/office/powerpoint/2010/main" val="3443887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69304-8F53-73C0-BDEF-A627C0B56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9DB45E-2BF7-3CC2-8AF8-2E958805028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2DF5345-9E19-6C88-BEB2-080D9B34FAE8}"/>
              </a:ext>
            </a:extLst>
          </p:cNvPr>
          <p:cNvSpPr>
            <a:spLocks noGrp="1"/>
          </p:cNvSpPr>
          <p:nvPr>
            <p:ph type="body" idx="1"/>
          </p:nvPr>
        </p:nvSpPr>
        <p:spPr/>
        <p:txBody>
          <a:bodyPr/>
          <a:lstStyle/>
          <a:p>
            <a:endParaRPr lang="en-US" sz="1200"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BUT THE EXPERIENCE when you start to address each wire like this IS:</a:t>
            </a:r>
          </a:p>
          <a:p>
            <a:endParaRPr lang="en-US" sz="1200" dirty="0">
              <a:solidFill>
                <a:schemeClr val="bg1"/>
              </a:solidFill>
            </a:endParaRPr>
          </a:p>
          <a:p>
            <a:pPr marL="457200" indent="-457200">
              <a:buFont typeface="Arial" panose="020B0604020202020204" pitchFamily="34" charset="0"/>
              <a:buChar char="•"/>
            </a:pPr>
            <a:r>
              <a:rPr lang="en-US" sz="1200" dirty="0">
                <a:solidFill>
                  <a:schemeClr val="bg1"/>
                </a:solidFill>
              </a:rPr>
              <a:t>You’ll stop being derailed by overwhelm, over-thinking, over-preparing. (Fear of PS is not true  “a little bit is good” – it’s totally unnecessary)</a:t>
            </a:r>
          </a:p>
          <a:p>
            <a:pPr marL="457200" indent="-457200">
              <a:buFont typeface="Arial" panose="020B0604020202020204" pitchFamily="34" charset="0"/>
              <a:buChar char="•"/>
            </a:pPr>
            <a:endParaRPr lang="en-US" sz="1200" dirty="0">
              <a:solidFill>
                <a:schemeClr val="bg1"/>
              </a:solidFill>
            </a:endParaRPr>
          </a:p>
          <a:p>
            <a:pPr marL="457200" indent="-457200">
              <a:buFont typeface="Arial" panose="020B0604020202020204" pitchFamily="34" charset="0"/>
              <a:buChar char="•"/>
            </a:pPr>
            <a:r>
              <a:rPr lang="en-US" sz="1200" dirty="0">
                <a:solidFill>
                  <a:schemeClr val="bg1"/>
                </a:solidFill>
              </a:rPr>
              <a:t>You won’t have to endure symptoms like racing heartrate, difficulty beathing, dry throat, shaky body or voice, going blank, forgetting your lines, going red- instead you’ll feel an immediate sense of lightness and relief</a:t>
            </a:r>
          </a:p>
          <a:p>
            <a:pPr marL="457200" indent="-457200">
              <a:buFont typeface="Arial" panose="020B0604020202020204" pitchFamily="34" charset="0"/>
              <a:buChar char="•"/>
            </a:pPr>
            <a:endParaRPr lang="en-US" sz="1200" dirty="0">
              <a:solidFill>
                <a:schemeClr val="bg1"/>
              </a:solidFill>
            </a:endParaRPr>
          </a:p>
          <a:p>
            <a:pPr marL="457200" indent="-457200">
              <a:buFont typeface="Arial" panose="020B0604020202020204" pitchFamily="34" charset="0"/>
              <a:buChar char="•"/>
            </a:pPr>
            <a:r>
              <a:rPr lang="en-US" sz="1200" dirty="0">
                <a:solidFill>
                  <a:schemeClr val="bg1"/>
                </a:solidFill>
              </a:rPr>
              <a:t>You will then begin to feel calm and comfortable as a baseline and in the leadup to EVERY presentation, no matter who you’re speaking to, how many there are, how long you’ve had to prepare and how high the stakes are</a:t>
            </a:r>
          </a:p>
          <a:p>
            <a:pPr marL="457200" indent="-457200">
              <a:buFont typeface="Arial" panose="020B0604020202020204" pitchFamily="34" charset="0"/>
              <a:buChar char="•"/>
            </a:pPr>
            <a:endParaRPr lang="en-US" sz="1200" dirty="0">
              <a:solidFill>
                <a:schemeClr val="bg1"/>
              </a:solidFill>
            </a:endParaRPr>
          </a:p>
          <a:p>
            <a:pPr marL="457200" indent="-457200">
              <a:buFont typeface="Arial" panose="020B0604020202020204" pitchFamily="34" charset="0"/>
              <a:buChar char="•"/>
            </a:pPr>
            <a:r>
              <a:rPr lang="en-US" sz="1200" dirty="0">
                <a:solidFill>
                  <a:schemeClr val="bg1"/>
                </a:solidFill>
              </a:rPr>
              <a:t>YOU DO NOT HAVE TO KEEP SUFFERING!!!!!</a:t>
            </a:r>
          </a:p>
          <a:p>
            <a:pPr marL="457200" indent="-457200">
              <a:buFont typeface="Arial" panose="020B0604020202020204" pitchFamily="34" charset="0"/>
              <a:buChar char="•"/>
            </a:pPr>
            <a:endParaRPr lang="en-US" sz="1200" dirty="0">
              <a:solidFill>
                <a:schemeClr val="bg1"/>
              </a:solidFill>
            </a:endParaRPr>
          </a:p>
          <a:p>
            <a:r>
              <a:rPr lang="en-US" dirty="0"/>
              <a:t>When you do this right…</a:t>
            </a:r>
          </a:p>
          <a:p>
            <a:pPr>
              <a:buFont typeface="Arial" panose="020B0604020202020204" pitchFamily="34" charset="0"/>
              <a:buChar char="•"/>
            </a:pPr>
            <a:r>
              <a:rPr lang="en-US" dirty="0"/>
              <a:t>You’ll step onto any stage or into any room feeling calm, focused, and in control.</a:t>
            </a:r>
          </a:p>
          <a:p>
            <a:pPr>
              <a:buFont typeface="Arial" panose="020B0604020202020204" pitchFamily="34" charset="0"/>
              <a:buChar char="•"/>
            </a:pPr>
            <a:r>
              <a:rPr lang="en-US" dirty="0"/>
              <a:t>Your body will stay relaxed—no more shaky hands, sweaty palms, or racing heart.</a:t>
            </a:r>
          </a:p>
          <a:p>
            <a:pPr>
              <a:buFont typeface="Arial" panose="020B0604020202020204" pitchFamily="34" charset="0"/>
              <a:buChar char="•"/>
            </a:pPr>
            <a:r>
              <a:rPr lang="en-US" dirty="0"/>
              <a:t>You’ll feel confident enough to handle tough questions or unexpected challenges.</a:t>
            </a:r>
          </a:p>
          <a:p>
            <a:r>
              <a:rPr lang="en-US" dirty="0"/>
              <a:t>AND…you’ll finally be free from the fear and self-doubt that’s been holding you back for years.</a:t>
            </a:r>
          </a:p>
          <a:p>
            <a:r>
              <a:rPr lang="en-US" b="1" dirty="0"/>
              <a:t>What to Speak:</a:t>
            </a:r>
            <a:endParaRPr lang="en-US" dirty="0"/>
          </a:p>
          <a:p>
            <a:r>
              <a:rPr lang="en-US" dirty="0"/>
              <a:t>"When you do this right…</a:t>
            </a:r>
          </a:p>
          <a:p>
            <a:pPr>
              <a:buFont typeface="Arial" panose="020B0604020202020204" pitchFamily="34" charset="0"/>
              <a:buChar char="•"/>
            </a:pPr>
            <a:r>
              <a:rPr lang="en-US" dirty="0"/>
              <a:t>You’ll step onto any stage or into any room feeling calm, focused, and in control, no matter the stakes.</a:t>
            </a:r>
          </a:p>
          <a:p>
            <a:pPr>
              <a:buFont typeface="Arial" panose="020B0604020202020204" pitchFamily="34" charset="0"/>
              <a:buChar char="•"/>
            </a:pPr>
            <a:r>
              <a:rPr lang="en-US" dirty="0"/>
              <a:t>Your body will stay relaxed—no more shaky hands, sweaty palms, or racing heart to distract you.</a:t>
            </a:r>
          </a:p>
          <a:p>
            <a:pPr>
              <a:buFont typeface="Arial" panose="020B0604020202020204" pitchFamily="34" charset="0"/>
              <a:buChar char="•"/>
            </a:pPr>
            <a:r>
              <a:rPr lang="en-US" dirty="0"/>
              <a:t>You’ll feel confident enough to handle tough questions, unexpected challenges, or anything else that comes your way.</a:t>
            </a:r>
          </a:p>
          <a:p>
            <a:r>
              <a:rPr lang="en-US" dirty="0"/>
              <a:t>AND…you’ll finally be free from the fear and self-doubt that’s been holding you back for years.</a:t>
            </a:r>
          </a:p>
          <a:p>
            <a:r>
              <a:rPr lang="en-US" dirty="0"/>
              <a:t>This is the first step to go from feeling trapped by fear to finally stepping into your power as a speaker. When your brain is rewired for confidence, you have a solid foundation to build the rest of your speaking skills.</a:t>
            </a:r>
          </a:p>
          <a:p>
            <a:r>
              <a:rPr lang="en-US" dirty="0"/>
              <a:t>Do you see why this makes so much more sense than endlessly practicing and hoping for the best?"</a:t>
            </a:r>
          </a:p>
          <a:p>
            <a:endParaRPr lang="en-US" sz="1200" b="1" dirty="0">
              <a:solidFill>
                <a:schemeClr val="bg1"/>
              </a:solidFill>
            </a:endParaRPr>
          </a:p>
          <a:p>
            <a:endParaRPr lang="en-AU" dirty="0"/>
          </a:p>
        </p:txBody>
      </p:sp>
      <p:sp>
        <p:nvSpPr>
          <p:cNvPr id="4" name="Slide Number Placeholder 3">
            <a:extLst>
              <a:ext uri="{FF2B5EF4-FFF2-40B4-BE49-F238E27FC236}">
                <a16:creationId xmlns:a16="http://schemas.microsoft.com/office/drawing/2014/main" id="{AC2F29B0-897A-2E50-2AAF-87651A4AC496}"/>
              </a:ext>
            </a:extLst>
          </p:cNvPr>
          <p:cNvSpPr>
            <a:spLocks noGrp="1"/>
          </p:cNvSpPr>
          <p:nvPr>
            <p:ph type="sldNum" sz="quarter" idx="5"/>
          </p:nvPr>
        </p:nvSpPr>
        <p:spPr/>
        <p:txBody>
          <a:bodyPr/>
          <a:lstStyle/>
          <a:p>
            <a:fld id="{2178EE50-E383-462E-826E-0A2B938463CA}" type="slidenum">
              <a:rPr lang="en-AU" smtClean="0"/>
              <a:t>37</a:t>
            </a:fld>
            <a:endParaRPr lang="en-AU"/>
          </a:p>
        </p:txBody>
      </p:sp>
    </p:spTree>
    <p:extLst>
      <p:ext uri="{BB962C8B-B14F-4D97-AF65-F5344CB8AC3E}">
        <p14:creationId xmlns:p14="http://schemas.microsoft.com/office/powerpoint/2010/main" val="1807926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4DABB-3D72-54FD-4D9D-78229C293E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B4492-1EC0-B781-D451-CE629153479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4F95E27-39F6-86CA-B22A-497EC97B30F6}"/>
              </a:ext>
            </a:extLst>
          </p:cNvPr>
          <p:cNvSpPr>
            <a:spLocks noGrp="1"/>
          </p:cNvSpPr>
          <p:nvPr>
            <p:ph type="body" idx="1"/>
          </p:nvPr>
        </p:nvSpPr>
        <p:spPr/>
        <p:txBody>
          <a:bodyPr/>
          <a:lstStyle/>
          <a:p>
            <a:r>
              <a:rPr lang="en-US" sz="1200" b="1" dirty="0">
                <a:solidFill>
                  <a:schemeClr val="bg1"/>
                </a:solidFill>
              </a:rPr>
              <a:t>You will FEEL: read…</a:t>
            </a:r>
          </a:p>
          <a:p>
            <a:endParaRPr lang="en-US" sz="1200" b="1" dirty="0">
              <a:solidFill>
                <a:schemeClr val="bg1"/>
              </a:solidFill>
            </a:endParaRPr>
          </a:p>
          <a:p>
            <a:r>
              <a:rPr lang="en-US" sz="1200" b="1" dirty="0">
                <a:solidFill>
                  <a:schemeClr val="bg1"/>
                </a:solidFill>
              </a:rPr>
              <a:t>BC YOU WON’T HAVE ADRENALIN, CORTISOL  - STRESS HORMONES RUNNING AROUND YOUR SYSTEM…</a:t>
            </a:r>
          </a:p>
          <a:p>
            <a:endParaRPr lang="en-US" sz="1200" b="1" dirty="0">
              <a:solidFill>
                <a:schemeClr val="bg1"/>
              </a:solidFill>
            </a:endParaRPr>
          </a:p>
          <a:p>
            <a:endParaRPr lang="en-US" sz="1200" b="1" dirty="0">
              <a:solidFill>
                <a:schemeClr val="bg1"/>
              </a:solidFill>
            </a:endParaRPr>
          </a:p>
          <a:p>
            <a:r>
              <a:rPr lang="en-US" dirty="0"/>
              <a:t>"When you do this right…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You’ll step onto any stage or into any room feeling calm, focused, and in control, no matter the stakes. </a:t>
            </a:r>
          </a:p>
          <a:p>
            <a:pPr>
              <a:buFont typeface="Arial" panose="020B0604020202020204" pitchFamily="34" charset="0"/>
              <a:buChar char="•"/>
            </a:pPr>
            <a:r>
              <a:rPr lang="en-US" dirty="0"/>
              <a:t>Your body will stay relaxed—no more shaky hands, sweaty palms, or racing heart to distract you.</a:t>
            </a:r>
          </a:p>
          <a:p>
            <a:pPr>
              <a:buFont typeface="Arial" panose="020B0604020202020204" pitchFamily="34" charset="0"/>
              <a:buChar char="•"/>
            </a:pPr>
            <a:r>
              <a:rPr lang="en-US" sz="1200" dirty="0">
                <a:solidFill>
                  <a:schemeClr val="bg1"/>
                </a:solidFill>
              </a:rPr>
              <a:t>You are calmly focused on serving your audience instead of anxiously </a:t>
            </a:r>
            <a:r>
              <a:rPr lang="en-US" sz="1200" dirty="0" err="1">
                <a:solidFill>
                  <a:schemeClr val="bg1"/>
                </a:solidFill>
              </a:rPr>
              <a:t>centred</a:t>
            </a:r>
            <a:r>
              <a:rPr lang="en-US" sz="1200" dirty="0">
                <a:solidFill>
                  <a:schemeClr val="bg1"/>
                </a:solidFill>
              </a:rPr>
              <a:t> on yourself</a:t>
            </a:r>
            <a:endParaRPr lang="en-US" dirty="0"/>
          </a:p>
          <a:p>
            <a:r>
              <a:rPr lang="en-US" dirty="0"/>
              <a:t>AND…you’ll finally be free from the fear and self-doubt that’s been holding you back for years.</a:t>
            </a:r>
          </a:p>
          <a:p>
            <a:endParaRPr lang="en-US" dirty="0"/>
          </a:p>
          <a:p>
            <a:r>
              <a:rPr lang="en-US" dirty="0"/>
              <a:t>This is the first step to go from feeling trapped by fear to finally stepping into your power as a speaker. </a:t>
            </a:r>
          </a:p>
          <a:p>
            <a:endParaRPr lang="en-US" dirty="0"/>
          </a:p>
          <a:p>
            <a:r>
              <a:rPr lang="en-US" dirty="0"/>
              <a:t>Do you see why this makes so much more sense than endlessly practicing and hoping for the best?"</a:t>
            </a:r>
          </a:p>
          <a:p>
            <a:endParaRPr lang="en-AU" dirty="0"/>
          </a:p>
        </p:txBody>
      </p:sp>
      <p:sp>
        <p:nvSpPr>
          <p:cNvPr id="4" name="Slide Number Placeholder 3">
            <a:extLst>
              <a:ext uri="{FF2B5EF4-FFF2-40B4-BE49-F238E27FC236}">
                <a16:creationId xmlns:a16="http://schemas.microsoft.com/office/drawing/2014/main" id="{8DCEBF49-7FA8-607B-01FE-4506CF92832C}"/>
              </a:ext>
            </a:extLst>
          </p:cNvPr>
          <p:cNvSpPr>
            <a:spLocks noGrp="1"/>
          </p:cNvSpPr>
          <p:nvPr>
            <p:ph type="sldNum" sz="quarter" idx="5"/>
          </p:nvPr>
        </p:nvSpPr>
        <p:spPr/>
        <p:txBody>
          <a:bodyPr/>
          <a:lstStyle/>
          <a:p>
            <a:fld id="{2178EE50-E383-462E-826E-0A2B938463CA}" type="slidenum">
              <a:rPr lang="en-AU" smtClean="0"/>
              <a:t>38</a:t>
            </a:fld>
            <a:endParaRPr lang="en-AU"/>
          </a:p>
        </p:txBody>
      </p:sp>
    </p:spTree>
    <p:extLst>
      <p:ext uri="{BB962C8B-B14F-4D97-AF65-F5344CB8AC3E}">
        <p14:creationId xmlns:p14="http://schemas.microsoft.com/office/powerpoint/2010/main" val="23171408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you’ll have a sense of it naturally dissolving, and the image that came to me when I reflected on my experience, was like raspberry cordial in </a:t>
            </a:r>
            <a:r>
              <a:rPr lang="en-US" dirty="0" err="1"/>
              <a:t>lemondate</a:t>
            </a:r>
            <a:r>
              <a:rPr lang="en-US" dirty="0"/>
              <a:t>, gets lighter and lighter and less frequent until you can barely recall whet it felt like – that’s also what many of my clients tell me.</a:t>
            </a:r>
          </a:p>
          <a:p>
            <a:endParaRPr lang="en-US" dirty="0"/>
          </a:p>
          <a:p>
            <a:endParaRPr lang="en-US" dirty="0"/>
          </a:p>
          <a:p>
            <a:endParaRPr lang="en-US" dirty="0"/>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39</a:t>
            </a:fld>
            <a:endParaRPr lang="en-AU"/>
          </a:p>
        </p:txBody>
      </p:sp>
    </p:spTree>
    <p:extLst>
      <p:ext uri="{BB962C8B-B14F-4D97-AF65-F5344CB8AC3E}">
        <p14:creationId xmlns:p14="http://schemas.microsoft.com/office/powerpoint/2010/main" val="2918689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9D1E6-12B5-C865-4B6E-1E7ED8523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6FB8AB-B42D-54D3-03EF-67DB97D84CB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3DBEB00-2653-92FA-69E9-C863707832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Once you don’t have the stress hormones adrenalin and cortisol running around your system, you can actually begin to develop confidence, and when it comes to speaking, this is multi-layered.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But what actually IS confidence, especially in relation to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r>
              <a:rPr lang="en-US" b="1" dirty="0"/>
              <a:t>Core Definition:</a:t>
            </a:r>
            <a:br>
              <a:rPr lang="en-US" dirty="0"/>
            </a:br>
            <a:r>
              <a:rPr lang="en-US" dirty="0"/>
              <a:t>Trust in your capacity to handle what emerges</a:t>
            </a:r>
          </a:p>
          <a:p>
            <a:r>
              <a:rPr lang="en-US" b="1" dirty="0"/>
              <a:t>Key Components:</a:t>
            </a:r>
          </a:p>
          <a:p>
            <a:pPr>
              <a:buFont typeface="Arial" panose="020B0604020202020204" pitchFamily="34" charset="0"/>
              <a:buChar char="•"/>
            </a:pPr>
            <a:r>
              <a:rPr lang="en-US" dirty="0"/>
              <a:t>Self-knowledge of your capabilities</a:t>
            </a:r>
          </a:p>
          <a:p>
            <a:pPr>
              <a:buFont typeface="Arial" panose="020B0604020202020204" pitchFamily="34" charset="0"/>
              <a:buChar char="•"/>
            </a:pPr>
            <a:r>
              <a:rPr lang="en-US" dirty="0"/>
              <a:t>Acceptance of uncertainty</a:t>
            </a:r>
          </a:p>
          <a:p>
            <a:pPr>
              <a:buFont typeface="Arial" panose="020B0604020202020204" pitchFamily="34" charset="0"/>
              <a:buChar char="•"/>
            </a:pPr>
            <a:r>
              <a:rPr lang="en-US" dirty="0"/>
              <a:t>Comfort with imperfection</a:t>
            </a:r>
          </a:p>
          <a:p>
            <a:pPr>
              <a:buFont typeface="Arial" panose="020B0604020202020204" pitchFamily="34" charset="0"/>
              <a:buChar char="•"/>
            </a:pPr>
            <a:r>
              <a:rPr lang="en-US" dirty="0"/>
              <a:t>Willingness to engage challenges</a:t>
            </a:r>
          </a:p>
          <a:p>
            <a:pPr>
              <a:buFont typeface="Arial" panose="020B0604020202020204" pitchFamily="34" charset="0"/>
              <a:buChar char="•"/>
            </a:pPr>
            <a:r>
              <a:rPr lang="en-US" dirty="0"/>
              <a:t>Recognition of past successes</a:t>
            </a:r>
          </a:p>
          <a:p>
            <a:r>
              <a:rPr lang="en-US" b="1" dirty="0"/>
              <a:t>What Confidence Isn't:</a:t>
            </a:r>
          </a:p>
          <a:p>
            <a:pPr>
              <a:buFont typeface="Arial" panose="020B0604020202020204" pitchFamily="34" charset="0"/>
              <a:buChar char="•"/>
            </a:pPr>
            <a:r>
              <a:rPr lang="en-US" dirty="0"/>
              <a:t>Absence of doubt</a:t>
            </a:r>
          </a:p>
          <a:p>
            <a:pPr>
              <a:buFont typeface="Arial" panose="020B0604020202020204" pitchFamily="34" charset="0"/>
              <a:buChar char="•"/>
            </a:pPr>
            <a:r>
              <a:rPr lang="en-US" dirty="0"/>
              <a:t>Constant certainty</a:t>
            </a:r>
          </a:p>
          <a:p>
            <a:pPr>
              <a:buFont typeface="Arial" panose="020B0604020202020204" pitchFamily="34" charset="0"/>
              <a:buChar char="•"/>
            </a:pPr>
            <a:r>
              <a:rPr lang="en-US" dirty="0"/>
              <a:t>Perpetual readiness</a:t>
            </a:r>
          </a:p>
          <a:p>
            <a:pPr>
              <a:buFont typeface="Arial" panose="020B0604020202020204" pitchFamily="34" charset="0"/>
              <a:buChar char="•"/>
            </a:pPr>
            <a:r>
              <a:rPr lang="en-US" dirty="0"/>
              <a:t>Freedom from fear</a:t>
            </a:r>
          </a:p>
          <a:p>
            <a:pPr>
              <a:buFont typeface="Arial" panose="020B0604020202020204" pitchFamily="34" charset="0"/>
              <a:buChar char="•"/>
            </a:pPr>
            <a:r>
              <a:rPr lang="en-US" dirty="0"/>
              <a:t>Perfect performance</a:t>
            </a:r>
          </a:p>
          <a:p>
            <a:r>
              <a:rPr lang="en-US" b="1" dirty="0"/>
              <a:t>What Real Confidence Looks Like:</a:t>
            </a:r>
          </a:p>
          <a:p>
            <a:pPr>
              <a:buFont typeface="Arial" panose="020B0604020202020204" pitchFamily="34" charset="0"/>
              <a:buChar char="•"/>
            </a:pPr>
            <a:r>
              <a:rPr lang="en-US" dirty="0"/>
              <a:t>Moving forward despite doubts</a:t>
            </a:r>
          </a:p>
          <a:p>
            <a:pPr>
              <a:buFont typeface="Arial" panose="020B0604020202020204" pitchFamily="34" charset="0"/>
              <a:buChar char="•"/>
            </a:pPr>
            <a:r>
              <a:rPr lang="en-US" dirty="0"/>
              <a:t>Learning from setbacks</a:t>
            </a:r>
          </a:p>
          <a:p>
            <a:pPr>
              <a:buFont typeface="Arial" panose="020B0604020202020204" pitchFamily="34" charset="0"/>
              <a:buChar char="•"/>
            </a:pPr>
            <a:r>
              <a:rPr lang="en-US" dirty="0"/>
              <a:t>Staying present under pressure</a:t>
            </a:r>
          </a:p>
          <a:p>
            <a:pPr>
              <a:buFont typeface="Arial" panose="020B0604020202020204" pitchFamily="34" charset="0"/>
              <a:buChar char="•"/>
            </a:pPr>
            <a:r>
              <a:rPr lang="en-US" dirty="0"/>
              <a:t>Acknowledging limitations</a:t>
            </a:r>
          </a:p>
          <a:p>
            <a:pPr>
              <a:buFont typeface="Arial" panose="020B0604020202020204" pitchFamily="34" charset="0"/>
              <a:buChar char="•"/>
            </a:pPr>
            <a:r>
              <a:rPr lang="en-US" dirty="0"/>
              <a:t>Maintaining perspective in difficulty</a:t>
            </a:r>
          </a:p>
          <a:p>
            <a:r>
              <a:rPr lang="en-US" b="1" dirty="0"/>
              <a:t>Observable Markers:</a:t>
            </a:r>
          </a:p>
          <a:p>
            <a:pPr>
              <a:buFont typeface="Arial" panose="020B0604020202020204" pitchFamily="34" charset="0"/>
              <a:buChar char="•"/>
            </a:pPr>
            <a:r>
              <a:rPr lang="en-US" dirty="0"/>
              <a:t>Measured speech pace</a:t>
            </a:r>
          </a:p>
          <a:p>
            <a:pPr>
              <a:buFont typeface="Arial" panose="020B0604020202020204" pitchFamily="34" charset="0"/>
              <a:buChar char="•"/>
            </a:pPr>
            <a:r>
              <a:rPr lang="en-US" dirty="0"/>
              <a:t>Comfortable silence</a:t>
            </a:r>
          </a:p>
          <a:p>
            <a:pPr>
              <a:buFont typeface="Arial" panose="020B0604020202020204" pitchFamily="34" charset="0"/>
              <a:buChar char="•"/>
            </a:pPr>
            <a:r>
              <a:rPr lang="en-US" dirty="0"/>
              <a:t>Direct eye contact</a:t>
            </a:r>
          </a:p>
          <a:p>
            <a:pPr>
              <a:buFont typeface="Arial" panose="020B0604020202020204" pitchFamily="34" charset="0"/>
              <a:buChar char="•"/>
            </a:pPr>
            <a:r>
              <a:rPr lang="en-US" dirty="0"/>
              <a:t>Relaxed posture</a:t>
            </a:r>
          </a:p>
          <a:p>
            <a:pPr>
              <a:buFont typeface="Arial" panose="020B0604020202020204" pitchFamily="34" charset="0"/>
              <a:buChar char="•"/>
            </a:pPr>
            <a:r>
              <a:rPr lang="en-US" dirty="0"/>
              <a:t>Open to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endParaRPr lang="en-US" sz="1200" dirty="0">
              <a:solidFill>
                <a:schemeClr val="bg1"/>
              </a:solidFill>
            </a:endParaRPr>
          </a:p>
          <a:p>
            <a:r>
              <a:rPr lang="en-US" dirty="0"/>
              <a:t>Most leaders try to 'perform' when they speak. </a:t>
            </a:r>
          </a:p>
          <a:p>
            <a:r>
              <a:rPr lang="en-US" dirty="0"/>
              <a:t>It’s not about trying to be louder, funnier, more charismatic—to make an impact. </a:t>
            </a:r>
          </a:p>
          <a:p>
            <a:r>
              <a:rPr lang="en-US" dirty="0"/>
              <a:t>What if you could tap into </a:t>
            </a:r>
            <a:r>
              <a:rPr lang="en-US" b="1" dirty="0">
                <a:effectLst/>
              </a:rPr>
              <a:t>your own unique strengths, personality, and leadership style</a:t>
            </a:r>
            <a:r>
              <a:rPr lang="en-US" dirty="0"/>
              <a:t> and use that to captivate your audience? </a:t>
            </a:r>
          </a:p>
          <a:p>
            <a:r>
              <a:rPr lang="en-US" dirty="0"/>
              <a:t>The next step is what I call </a:t>
            </a:r>
            <a:r>
              <a:rPr lang="en-US" b="1" dirty="0"/>
              <a:t>Compelling Congruence</a:t>
            </a:r>
            <a:r>
              <a:rPr lang="en-US" dirty="0"/>
              <a:t>—and this is all about showcasing </a:t>
            </a:r>
            <a:r>
              <a:rPr lang="en-US" b="1" dirty="0"/>
              <a:t>who YOU are</a:t>
            </a:r>
            <a:r>
              <a:rPr lang="en-US" dirty="0"/>
              <a:t> in the most powerful and compelling way.</a:t>
            </a:r>
          </a:p>
          <a:p>
            <a:r>
              <a:rPr lang="en-US" dirty="0"/>
              <a:t>Here’s the truth: most leaders try to 'perform' when they speak. They think they need to be something they’re not—louder, funnier, more charismatic—to make an impact. But this only creates a disconnect between you and your audience, because it feels forced and inauthentic.</a:t>
            </a:r>
          </a:p>
          <a:p>
            <a:r>
              <a:rPr lang="en-US" dirty="0"/>
              <a:t>What if instead, you could tap into </a:t>
            </a:r>
            <a:r>
              <a:rPr lang="en-US" b="1" dirty="0"/>
              <a:t>your own unique strengths, personality, and leadership style</a:t>
            </a:r>
            <a:r>
              <a:rPr lang="en-US" dirty="0"/>
              <a:t> and use that to captivate your audience?</a:t>
            </a:r>
          </a:p>
          <a:p>
            <a:r>
              <a:rPr lang="en-US" dirty="0"/>
              <a:t>When you align what you say and how you say it with who you truly are, that’s when you become magnetic. Your audience feels connected to you because they see and feel that you’re grounded, real, and deeply confident in yourself.</a:t>
            </a:r>
          </a:p>
          <a:p>
            <a:r>
              <a:rPr lang="en-US" dirty="0"/>
              <a:t>This is the key to standing out as a leader—it’s not about being someone else, it’s about being the most </a:t>
            </a:r>
            <a:r>
              <a:rPr lang="en-US" b="1" dirty="0"/>
              <a:t>compelling version of YOU</a:t>
            </a:r>
            <a:r>
              <a:rPr lang="en-US" dirty="0"/>
              <a:t>."</a:t>
            </a:r>
          </a:p>
          <a:p>
            <a:endParaRPr lang="en-US" dirty="0"/>
          </a:p>
          <a:p>
            <a:endParaRPr lang="en-US" sz="1200" i="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And let’s talk about what congruent confidence means, because confidence on it’s own isn’t enough . .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endParaRPr lang="en-AU" dirty="0"/>
          </a:p>
        </p:txBody>
      </p:sp>
      <p:sp>
        <p:nvSpPr>
          <p:cNvPr id="4" name="Slide Number Placeholder 3">
            <a:extLst>
              <a:ext uri="{FF2B5EF4-FFF2-40B4-BE49-F238E27FC236}">
                <a16:creationId xmlns:a16="http://schemas.microsoft.com/office/drawing/2014/main" id="{F152B460-91A7-4A9C-D2D7-1DD5FEF3472D}"/>
              </a:ext>
            </a:extLst>
          </p:cNvPr>
          <p:cNvSpPr>
            <a:spLocks noGrp="1"/>
          </p:cNvSpPr>
          <p:nvPr>
            <p:ph type="sldNum" sz="quarter" idx="5"/>
          </p:nvPr>
        </p:nvSpPr>
        <p:spPr/>
        <p:txBody>
          <a:bodyPr/>
          <a:lstStyle/>
          <a:p>
            <a:fld id="{2178EE50-E383-462E-826E-0A2B938463CA}" type="slidenum">
              <a:rPr lang="en-AU" smtClean="0"/>
              <a:t>40</a:t>
            </a:fld>
            <a:endParaRPr lang="en-AU"/>
          </a:p>
        </p:txBody>
      </p:sp>
    </p:spTree>
    <p:extLst>
      <p:ext uri="{BB962C8B-B14F-4D97-AF65-F5344CB8AC3E}">
        <p14:creationId xmlns:p14="http://schemas.microsoft.com/office/powerpoint/2010/main" val="140545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1050925">
              <a:lnSpc>
                <a:spcPct val="107000"/>
              </a:lnSpc>
              <a:spcAft>
                <a:spcPts val="800"/>
              </a:spcAft>
            </a:pPr>
            <a:r>
              <a:rPr lang="en-AU" sz="3200" b="1" u="sng"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will;</a:t>
            </a:r>
          </a:p>
          <a:p>
            <a:r>
              <a:rPr lang="en-AU" sz="3200" dirty="0">
                <a:solidFill>
                  <a:schemeClr val="bg1"/>
                </a:solidFill>
                <a:latin typeface="LeagueGothic"/>
              </a:rPr>
              <a:t>Understand what it takes to stop feeling out of control . . . </a:t>
            </a:r>
          </a:p>
          <a:p>
            <a:r>
              <a:rPr lang="en-AU" sz="3200" dirty="0">
                <a:solidFill>
                  <a:schemeClr val="bg1"/>
                </a:solidFill>
                <a:latin typeface="LeagueGothic"/>
              </a:rPr>
              <a:t>and move as quickly as possible into feeling completely comfortable and at ease and confident, speaking in front of any group. </a:t>
            </a:r>
          </a:p>
          <a:p>
            <a:endParaRPr lang="en-AU" sz="3200" dirty="0">
              <a:solidFill>
                <a:schemeClr val="bg1"/>
              </a:solidFill>
              <a:latin typeface="League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3200" dirty="0">
                <a:solidFill>
                  <a:schemeClr val="bg1"/>
                </a:solidFill>
                <a:latin typeface="LeagueGothic"/>
              </a:rPr>
              <a:t>PLUS How to step into your full potential as a leader when you speak – and make the positive impact you want to make.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FFFF00"/>
                </a:solidFill>
              </a:rPr>
              <a:t>How feeling good </a:t>
            </a:r>
            <a:r>
              <a:rPr lang="en-US" sz="3200" b="1" dirty="0" err="1">
                <a:solidFill>
                  <a:srgbClr val="FFFF00"/>
                </a:solidFill>
              </a:rPr>
              <a:t>whe</a:t>
            </a:r>
            <a:r>
              <a:rPr lang="en-US" sz="3200" b="1" dirty="0">
                <a:solidFill>
                  <a:srgbClr val="FFFF00"/>
                </a:solidFill>
              </a:rPr>
              <a:t> you speak can </a:t>
            </a:r>
            <a:r>
              <a:rPr lang="en-US" sz="3200" b="1" dirty="0" err="1">
                <a:solidFill>
                  <a:srgbClr val="FFFF00"/>
                </a:solidFill>
              </a:rPr>
              <a:t>optimising</a:t>
            </a:r>
            <a:r>
              <a:rPr lang="en-US" sz="3200" b="1" dirty="0">
                <a:solidFill>
                  <a:srgbClr val="FFFF00"/>
                </a:solidFill>
              </a:rPr>
              <a:t> your leadership, potential and sense of fulfilment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3200" dirty="0">
              <a:solidFill>
                <a:schemeClr val="bg1"/>
              </a:solidFill>
              <a:latin typeface="LeagueGothic"/>
            </a:endParaRPr>
          </a:p>
          <a:p>
            <a:pPr algn="ctr"/>
            <a:endParaRPr lang="en-AU" sz="3200" dirty="0">
              <a:solidFill>
                <a:schemeClr val="bg1"/>
              </a:solidFill>
              <a:latin typeface="LeagueGothic"/>
            </a:endParaRPr>
          </a:p>
          <a:p>
            <a:r>
              <a:rPr lang="en-AU" sz="3200" dirty="0">
                <a:solidFill>
                  <a:schemeClr val="bg1"/>
                </a:solidFill>
                <a:latin typeface="LeagueGothic"/>
              </a:rPr>
              <a:t>And how to </a:t>
            </a:r>
            <a:r>
              <a:rPr lang="en-AU" sz="3200" dirty="0" err="1">
                <a:solidFill>
                  <a:schemeClr val="bg1"/>
                </a:solidFill>
                <a:latin typeface="LeagueGothic"/>
              </a:rPr>
              <a:t>acheie</a:t>
            </a:r>
            <a:r>
              <a:rPr lang="en-AU" sz="3200" dirty="0">
                <a:solidFill>
                  <a:schemeClr val="bg1"/>
                </a:solidFill>
                <a:latin typeface="LeagueGothic"/>
              </a:rPr>
              <a:t> those things without struggle, stress, psychoanalysis or self-doubt, without worrying about forgetting your lines, what to do with your hands, how to project your voice or what to say.</a:t>
            </a:r>
          </a:p>
          <a:p>
            <a:pPr lvl="1">
              <a:buFont typeface="Arial" panose="020B0604020202020204" pitchFamily="34" charset="0"/>
              <a:buChar char="•"/>
            </a:pPr>
            <a:endParaRPr lang="en-US" sz="2800" dirty="0">
              <a:solidFill>
                <a:schemeClr val="bg1"/>
              </a:solidFill>
            </a:endParaRPr>
          </a:p>
          <a:p>
            <a:endParaRPr lang="en-US" sz="2800" dirty="0">
              <a:solidFill>
                <a:schemeClr val="bg1"/>
              </a:solidFill>
            </a:endParaRPr>
          </a:p>
          <a:p>
            <a:pPr marL="457200" indent="-457200">
              <a:buFont typeface="Arial" panose="020B0604020202020204" pitchFamily="34" charset="0"/>
              <a:buChar char="•"/>
            </a:pPr>
            <a:r>
              <a:rPr lang="en-US" sz="2800" dirty="0">
                <a:solidFill>
                  <a:schemeClr val="bg1"/>
                </a:solidFill>
              </a:rPr>
              <a:t>So By the end of today’s training, you’ll have a clear, start-to-finish blueprint to:</a:t>
            </a:r>
          </a:p>
          <a:p>
            <a:pPr marL="914400" lvl="1" indent="-457200">
              <a:buFont typeface="Arial" panose="020B0604020202020204" pitchFamily="34" charset="0"/>
              <a:buChar char="•"/>
            </a:pPr>
            <a:r>
              <a:rPr lang="en-US" sz="2800" dirty="0">
                <a:solidFill>
                  <a:schemeClr val="bg1"/>
                </a:solidFill>
              </a:rPr>
              <a:t>move through your fear and nerves, </a:t>
            </a:r>
          </a:p>
          <a:p>
            <a:pPr marL="914400" lvl="1" indent="-457200">
              <a:buFont typeface="Arial" panose="020B0604020202020204" pitchFamily="34" charset="0"/>
              <a:buChar char="•"/>
            </a:pPr>
            <a:r>
              <a:rPr lang="en-US" sz="2800" dirty="0">
                <a:solidFill>
                  <a:schemeClr val="bg1"/>
                </a:solidFill>
              </a:rPr>
              <a:t>speak with confidence, </a:t>
            </a:r>
          </a:p>
          <a:p>
            <a:pPr marL="914400" lvl="1" indent="-457200">
              <a:buFont typeface="Arial" panose="020B0604020202020204" pitchFamily="34" charset="0"/>
              <a:buChar char="•"/>
            </a:pPr>
            <a:r>
              <a:rPr lang="en-US" sz="2800" dirty="0">
                <a:solidFill>
                  <a:schemeClr val="bg1"/>
                </a:solidFill>
              </a:rPr>
              <a:t>inspire action, </a:t>
            </a:r>
          </a:p>
          <a:p>
            <a:pPr marL="914400" lvl="1" indent="-457200">
              <a:buFont typeface="Arial" panose="020B0604020202020204" pitchFamily="34" charset="0"/>
              <a:buChar char="•"/>
            </a:pPr>
            <a:r>
              <a:rPr lang="en-US" sz="2800" dirty="0">
                <a:solidFill>
                  <a:schemeClr val="bg1"/>
                </a:solidFill>
              </a:rPr>
              <a:t>lead with clarity and conviction</a:t>
            </a:r>
          </a:p>
          <a:p>
            <a:pPr marL="914400" lvl="1" indent="-457200">
              <a:buFont typeface="Arial" panose="020B0604020202020204" pitchFamily="34" charset="0"/>
              <a:buChar char="•"/>
            </a:pPr>
            <a:r>
              <a:rPr lang="en-US" sz="2800" dirty="0">
                <a:solidFill>
                  <a:schemeClr val="bg1"/>
                </a:solidFill>
              </a:rPr>
              <a:t>And enjoy the whole process</a:t>
            </a:r>
          </a:p>
          <a:p>
            <a:pPr marR="1050925">
              <a:lnSpc>
                <a:spcPct val="107000"/>
              </a:lnSpc>
              <a:spcAft>
                <a:spcPts val="800"/>
              </a:spcAft>
            </a:pPr>
            <a:endParaRPr lang="en-AU" sz="2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0" marR="1050925" lvl="0" indent="0" algn="l" defTabSz="914400" rtl="0" eaLnBrk="1" fontAlgn="auto" latinLnBrk="0" hangingPunct="1">
              <a:lnSpc>
                <a:spcPct val="107000"/>
              </a:lnSpc>
              <a:spcBef>
                <a:spcPts val="0"/>
              </a:spcBef>
              <a:spcAft>
                <a:spcPts val="800"/>
              </a:spcAft>
              <a:buClrTx/>
              <a:buSzTx/>
              <a:buFontTx/>
              <a:buNone/>
              <a:tabLst/>
              <a:defRPr/>
            </a:pPr>
            <a:endParaRPr lang="en-AU"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buFont typeface="Arial" panose="020B0604020202020204" pitchFamily="34" charset="0"/>
              <a:buChar char="•"/>
            </a:pPr>
            <a:endParaRPr lang="en-AU" sz="2800" i="1" dirty="0">
              <a:solidFill>
                <a:schemeClr val="bg1"/>
              </a:solidFill>
              <a:latin typeface="LeagueGothic"/>
            </a:endParaRPr>
          </a:p>
          <a:p>
            <a:endParaRPr lang="en-AU" dirty="0"/>
          </a:p>
        </p:txBody>
      </p:sp>
      <p:sp>
        <p:nvSpPr>
          <p:cNvPr id="4" name="Slide Number Placeholder 3"/>
          <p:cNvSpPr>
            <a:spLocks noGrp="1"/>
          </p:cNvSpPr>
          <p:nvPr>
            <p:ph type="sldNum" sz="quarter" idx="10"/>
          </p:nvPr>
        </p:nvSpPr>
        <p:spPr/>
        <p:txBody>
          <a:bodyPr/>
          <a:lstStyle/>
          <a:p>
            <a:fld id="{2178EE50-E383-462E-826E-0A2B938463CA}" type="slidenum">
              <a:rPr lang="en-AU" smtClean="0"/>
              <a:t>4</a:t>
            </a:fld>
            <a:endParaRPr lang="en-AU"/>
          </a:p>
        </p:txBody>
      </p:sp>
    </p:spTree>
    <p:extLst>
      <p:ext uri="{BB962C8B-B14F-4D97-AF65-F5344CB8AC3E}">
        <p14:creationId xmlns:p14="http://schemas.microsoft.com/office/powerpoint/2010/main" val="27960599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2457A-1D36-5A94-59BC-968E4A1D87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A22E0-227B-3958-A046-DDA94904FEC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4948021-F251-0186-A887-46970CBB64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And let’s talk about what congruent confidence means, because confidence on it’s own isn’t enough . .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the truth: most leaders try to 'perform' when they speak. They think they need to be something they’re not, to make an impact —louder, funnier, more charismatic—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this only creates a disconnect between you and your audience, because it feels forced and inauthentic.</a:t>
            </a:r>
          </a:p>
          <a:p>
            <a:r>
              <a:rPr lang="en-US" dirty="0"/>
              <a:t>It’s not about pressing some speaking charisma button and cavorting around – or trying to be louder, funnier, more charismatic—to make an impact. </a:t>
            </a:r>
          </a:p>
          <a:p>
            <a:endParaRPr lang="en-US" dirty="0"/>
          </a:p>
          <a:p>
            <a:r>
              <a:rPr lang="en-US" dirty="0"/>
              <a:t>What if you could tap into </a:t>
            </a:r>
            <a:r>
              <a:rPr lang="en-US" b="1" dirty="0">
                <a:effectLst/>
              </a:rPr>
              <a:t>your own unique strengths, personality, and leadership style</a:t>
            </a:r>
            <a:r>
              <a:rPr lang="en-US" dirty="0"/>
              <a:t> and use </a:t>
            </a:r>
            <a:r>
              <a:rPr lang="en-US" b="1" dirty="0"/>
              <a:t>that</a:t>
            </a:r>
            <a:r>
              <a:rPr lang="en-US" dirty="0"/>
              <a:t> to captivate your audience? </a:t>
            </a:r>
          </a:p>
          <a:p>
            <a:endParaRPr lang="en-US" dirty="0"/>
          </a:p>
          <a:p>
            <a:r>
              <a:rPr lang="en-US" dirty="0"/>
              <a:t>This step is about what I call </a:t>
            </a:r>
            <a:r>
              <a:rPr lang="en-US" b="1" dirty="0"/>
              <a:t>Congruent Confidence</a:t>
            </a:r>
            <a:r>
              <a:rPr lang="en-US" dirty="0"/>
              <a:t>—and this is all about showcasing </a:t>
            </a:r>
            <a:r>
              <a:rPr lang="en-US" b="1" dirty="0"/>
              <a:t>who YOU are</a:t>
            </a:r>
            <a:r>
              <a:rPr lang="en-US" dirty="0"/>
              <a:t> in the most powerful and compelling way.</a:t>
            </a:r>
          </a:p>
          <a:p>
            <a:endParaRPr lang="en-US" dirty="0"/>
          </a:p>
          <a:p>
            <a:r>
              <a:rPr lang="en-US" dirty="0"/>
              <a:t>When you align what you say and how you say it with who you truly are, that’s when you become magnetic. </a:t>
            </a:r>
          </a:p>
          <a:p>
            <a:r>
              <a:rPr lang="en-US" dirty="0"/>
              <a:t>Your audience feels connected to you because they see and feel that you’re grounded, real, and deeply confident in yourself.</a:t>
            </a:r>
          </a:p>
          <a:p>
            <a:r>
              <a:rPr lang="en-US" dirty="0"/>
              <a:t>This is the key to standing out as a leader—it’s not about being someone else, it’s about being the most </a:t>
            </a:r>
            <a:r>
              <a:rPr lang="en-US" b="1" dirty="0"/>
              <a:t>compelling version of YOU</a:t>
            </a:r>
            <a:r>
              <a:rPr lang="en-US" dirty="0"/>
              <a:t>."</a:t>
            </a:r>
          </a:p>
          <a:p>
            <a:endParaRPr lang="en-US" dirty="0"/>
          </a:p>
          <a:p>
            <a:endParaRPr lang="en-US" sz="1200" i="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endParaRPr lang="en-AU" dirty="0"/>
          </a:p>
        </p:txBody>
      </p:sp>
      <p:sp>
        <p:nvSpPr>
          <p:cNvPr id="4" name="Slide Number Placeholder 3">
            <a:extLst>
              <a:ext uri="{FF2B5EF4-FFF2-40B4-BE49-F238E27FC236}">
                <a16:creationId xmlns:a16="http://schemas.microsoft.com/office/drawing/2014/main" id="{6CA6E92F-54B1-D720-29CF-1F89A6EC977C}"/>
              </a:ext>
            </a:extLst>
          </p:cNvPr>
          <p:cNvSpPr>
            <a:spLocks noGrp="1"/>
          </p:cNvSpPr>
          <p:nvPr>
            <p:ph type="sldNum" sz="quarter" idx="5"/>
          </p:nvPr>
        </p:nvSpPr>
        <p:spPr/>
        <p:txBody>
          <a:bodyPr/>
          <a:lstStyle/>
          <a:p>
            <a:fld id="{2178EE50-E383-462E-826E-0A2B938463CA}" type="slidenum">
              <a:rPr lang="en-AU" smtClean="0"/>
              <a:t>41</a:t>
            </a:fld>
            <a:endParaRPr lang="en-AU"/>
          </a:p>
        </p:txBody>
      </p:sp>
    </p:spTree>
    <p:extLst>
      <p:ext uri="{BB962C8B-B14F-4D97-AF65-F5344CB8AC3E}">
        <p14:creationId xmlns:p14="http://schemas.microsoft.com/office/powerpoint/2010/main" val="30018971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9955F-B756-92DB-A715-723B967C69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227F92-EE8C-C3A4-15A6-45F38948FB9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770B483-AA43-70DD-4888-1913A3B720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Someone walking their talk</a:t>
            </a:r>
          </a:p>
          <a:p>
            <a:endParaRPr lang="en-US" sz="1200" dirty="0">
              <a:solidFill>
                <a:schemeClr val="bg1"/>
              </a:solidFill>
            </a:endParaRPr>
          </a:p>
          <a:p>
            <a:r>
              <a:rPr lang="en-US" sz="1200" i="1" dirty="0">
                <a:solidFill>
                  <a:schemeClr val="bg1"/>
                </a:solidFill>
              </a:rPr>
              <a:t>When a person is congruent, their outward actions and communication accurately reflect their inner state and words creating a sense of authenticity, genuineness, and sincerity.</a:t>
            </a:r>
          </a:p>
          <a:p>
            <a:endParaRPr lang="en-US" sz="1200" i="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If you’ve ever heard someone speak and they’ve come across as slick or smooth or just full of you-know-what, you’ve experienced someone being incongruent.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If you’re hearing someone speak about how to build wealth and something doesn’t sit quite right and you later find out they are broke but haven’t shared that, you’ve experienced someone being incongruent.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r>
              <a:rPr lang="en-US" sz="1200" b="1" dirty="0">
                <a:solidFill>
                  <a:schemeClr val="bg1"/>
                </a:solidFill>
              </a:rPr>
              <a:t>Being congruent allows you to come from a place of self-respect, self-trust and conviction, not borrowed bravado or tentative communication.</a:t>
            </a:r>
          </a:p>
          <a:p>
            <a:endParaRPr lang="en-US" sz="1200" b="1" dirty="0">
              <a:solidFill>
                <a:schemeClr val="bg1"/>
              </a:solidFill>
            </a:endParaRPr>
          </a:p>
          <a:p>
            <a:r>
              <a:rPr lang="en-US" sz="1200" b="1" dirty="0">
                <a:solidFill>
                  <a:schemeClr val="bg1"/>
                </a:solidFill>
              </a:rPr>
              <a:t>And it’s so much more </a:t>
            </a:r>
            <a:r>
              <a:rPr lang="en-US" sz="1600" b="1" dirty="0">
                <a:solidFill>
                  <a:schemeClr val="bg1"/>
                </a:solidFill>
              </a:rPr>
              <a:t>RELAXING</a:t>
            </a:r>
            <a:r>
              <a:rPr lang="en-US" sz="1200" b="1" dirty="0">
                <a:solidFill>
                  <a:schemeClr val="bg1"/>
                </a:solidFill>
              </a:rPr>
              <a:t> than trying to speak in a way that feels unnatural.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The game has changed when it comes to speaking and presenting. Now more than ever people crave real, they LOVE transparency.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This is where your power lies – not in acting as if you’ve got it all together, when you’re falling apart.</a:t>
            </a:r>
          </a:p>
          <a:p>
            <a:endParaRPr lang="en-US" sz="1200" i="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endParaRPr lang="en-AU" dirty="0"/>
          </a:p>
        </p:txBody>
      </p:sp>
      <p:sp>
        <p:nvSpPr>
          <p:cNvPr id="4" name="Slide Number Placeholder 3">
            <a:extLst>
              <a:ext uri="{FF2B5EF4-FFF2-40B4-BE49-F238E27FC236}">
                <a16:creationId xmlns:a16="http://schemas.microsoft.com/office/drawing/2014/main" id="{9408F0AB-DC33-14A6-6AE4-AB21FE3693D2}"/>
              </a:ext>
            </a:extLst>
          </p:cNvPr>
          <p:cNvSpPr>
            <a:spLocks noGrp="1"/>
          </p:cNvSpPr>
          <p:nvPr>
            <p:ph type="sldNum" sz="quarter" idx="5"/>
          </p:nvPr>
        </p:nvSpPr>
        <p:spPr/>
        <p:txBody>
          <a:bodyPr/>
          <a:lstStyle/>
          <a:p>
            <a:fld id="{2178EE50-E383-462E-826E-0A2B938463CA}" type="slidenum">
              <a:rPr lang="en-AU" smtClean="0"/>
              <a:t>42</a:t>
            </a:fld>
            <a:endParaRPr lang="en-AU"/>
          </a:p>
        </p:txBody>
      </p:sp>
    </p:spTree>
    <p:extLst>
      <p:ext uri="{BB962C8B-B14F-4D97-AF65-F5344CB8AC3E}">
        <p14:creationId xmlns:p14="http://schemas.microsoft.com/office/powerpoint/2010/main" val="6928119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1050925" lvl="0" indent="-342900">
              <a:lnSpc>
                <a:spcPct val="107000"/>
              </a:lnSpc>
              <a:buFont typeface="Symbol" panose="05050102010706020507" pitchFamily="18" charset="2"/>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When a person achieves congruence, their presence is genuine, sincere and impactful and fosters trust and credibility.</a:t>
            </a:r>
          </a:p>
          <a:p>
            <a:pPr marL="342900" marR="1050925" lvl="0" indent="-342900">
              <a:lnSpc>
                <a:spcPct val="107000"/>
              </a:lnSpc>
              <a:buFont typeface="Symbol" panose="05050102010706020507" pitchFamily="18" charset="2"/>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Congruence enhances clarity. - reinforcing key points and ensuring the message is conveyed effectively.</a:t>
            </a:r>
          </a:p>
          <a:p>
            <a:pPr marL="342900" marR="1050925" lvl="0" indent="-342900">
              <a:lnSpc>
                <a:spcPct val="107000"/>
              </a:lnSpc>
              <a:buFont typeface="Symbol" panose="05050102010706020507" pitchFamily="18" charset="2"/>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Incongruence leads to confusion and doubt and scepticism among listeners. </a:t>
            </a:r>
          </a:p>
          <a:p>
            <a:pPr marL="342900" marR="1050925" lvl="0" indent="-342900">
              <a:lnSpc>
                <a:spcPct val="107000"/>
              </a:lnSpc>
              <a:spcAft>
                <a:spcPts val="800"/>
              </a:spcAft>
              <a:buFont typeface="Symbol" panose="05050102010706020507" pitchFamily="18" charset="2"/>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Incongruence between their words and actions, can erode reputation respect and influence, hindering the achievement of individual and organizational objectives.</a:t>
            </a:r>
          </a:p>
          <a:p>
            <a:pPr marL="342900" marR="1050925" lvl="0" indent="-342900">
              <a:lnSpc>
                <a:spcPct val="107000"/>
              </a:lnSpc>
              <a:spcAft>
                <a:spcPts val="800"/>
              </a:spcAft>
              <a:buFont typeface="Symbol" panose="05050102010706020507" pitchFamily="18" charset="2"/>
              <a:buChar char=""/>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dirty="0">
              <a:solidFill>
                <a:schemeClr val="bg1"/>
              </a:solidFill>
            </a:endParaRPr>
          </a:p>
          <a:p>
            <a:r>
              <a:rPr lang="en-US" sz="1800" dirty="0">
                <a:solidFill>
                  <a:schemeClr val="bg1"/>
                </a:solidFill>
              </a:rPr>
              <a:t>If a leader consistently displays incongruence between their words and actions, it can erode their reputation and lead to a loss of respect and influence, as well as hinder the achievement of individual and organizational objectives.</a:t>
            </a:r>
          </a:p>
          <a:p>
            <a:pPr marL="342900" marR="1050925" lvl="0" indent="-342900">
              <a:lnSpc>
                <a:spcPct val="107000"/>
              </a:lnSpc>
              <a:spcAft>
                <a:spcPts val="800"/>
              </a:spcAft>
              <a:buFont typeface="Symbol" panose="05050102010706020507" pitchFamily="18" charset="2"/>
              <a:buChar char=""/>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43</a:t>
            </a:fld>
            <a:endParaRPr lang="en-AU"/>
          </a:p>
        </p:txBody>
      </p:sp>
    </p:spTree>
    <p:extLst>
      <p:ext uri="{BB962C8B-B14F-4D97-AF65-F5344CB8AC3E}">
        <p14:creationId xmlns:p14="http://schemas.microsoft.com/office/powerpoint/2010/main" val="10965756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D20B7-9941-4404-E96A-C23032243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85BDF-21EF-4F54-F1EF-61177176926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5E8EC79-A4A9-73BC-81F0-9873D023AB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Confidence does not just develop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1.  practice- do </a:t>
            </a:r>
            <a:r>
              <a:rPr lang="en-US" sz="1200" dirty="0" err="1">
                <a:solidFill>
                  <a:schemeClr val="bg1"/>
                </a:solidFill>
              </a:rPr>
              <a:t>st</a:t>
            </a:r>
            <a:r>
              <a:rPr lang="en-US" sz="1200" dirty="0">
                <a:solidFill>
                  <a:schemeClr val="bg1"/>
                </a:solidFill>
              </a:rPr>
              <a:t> over +O again and get really good at doing </a:t>
            </a:r>
            <a:r>
              <a:rPr lang="en-US" sz="1200" dirty="0" err="1">
                <a:solidFill>
                  <a:schemeClr val="bg1"/>
                </a:solidFill>
              </a:rPr>
              <a:t>st</a:t>
            </a:r>
            <a:r>
              <a:rPr lang="en-US" sz="1200" dirty="0">
                <a:solidFill>
                  <a:schemeClr val="bg1"/>
                </a:solidFill>
              </a:rPr>
              <a:t> that doesn’t work/get frustrated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2. Or skill – if you’re having an attack of nerves and can’t breathe , forget what </a:t>
            </a:r>
            <a:r>
              <a:rPr lang="en-US" sz="1200" dirty="0" err="1">
                <a:solidFill>
                  <a:schemeClr val="bg1"/>
                </a:solidFill>
              </a:rPr>
              <a:t>youre</a:t>
            </a:r>
            <a:r>
              <a:rPr lang="en-US" sz="1200" dirty="0">
                <a:solidFill>
                  <a:schemeClr val="bg1"/>
                </a:solidFill>
              </a:rPr>
              <a:t> saying halfway through, you </a:t>
            </a:r>
            <a:r>
              <a:rPr lang="en-US" sz="1200" dirty="0" err="1">
                <a:solidFill>
                  <a:schemeClr val="bg1"/>
                </a:solidFill>
              </a:rPr>
              <a:t>canj’y</a:t>
            </a:r>
            <a:r>
              <a:rPr lang="en-US" sz="1200" dirty="0">
                <a:solidFill>
                  <a:schemeClr val="bg1"/>
                </a:solidFill>
              </a:rPr>
              <a:t> pull of any skills anyway – plus no-one cares what you do with your hands and you are in your head, not connected and can’t go with the flow and be yourself.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3. Or knowledge</a:t>
            </a:r>
          </a:p>
          <a:p>
            <a:r>
              <a:rPr lang="en-US" dirty="0"/>
              <a:t>Here's why knowledge alone doesn't overcome speaking fear:</a:t>
            </a:r>
          </a:p>
          <a:p>
            <a:r>
              <a:rPr lang="en-US" b="1" dirty="0"/>
              <a:t>Brain Architecture:</a:t>
            </a:r>
          </a:p>
          <a:p>
            <a:pPr>
              <a:buFont typeface="Arial" panose="020B0604020202020204" pitchFamily="34" charset="0"/>
              <a:buChar char="•"/>
            </a:pPr>
            <a:r>
              <a:rPr lang="en-US" dirty="0"/>
              <a:t>Primitive brain (amygdala) reacts faster than thinking brain</a:t>
            </a:r>
          </a:p>
          <a:p>
            <a:pPr>
              <a:buFont typeface="Arial" panose="020B0604020202020204" pitchFamily="34" charset="0"/>
              <a:buChar char="•"/>
            </a:pPr>
            <a:r>
              <a:rPr lang="en-US" dirty="0"/>
              <a:t>Social threat triggers same circuits as physical danger</a:t>
            </a:r>
          </a:p>
          <a:p>
            <a:pPr>
              <a:buFont typeface="Arial" panose="020B0604020202020204" pitchFamily="34" charset="0"/>
              <a:buChar char="•"/>
            </a:pPr>
            <a:r>
              <a:rPr lang="en-US" dirty="0"/>
              <a:t>Cognitive understanding can't override survival wiring</a:t>
            </a:r>
          </a:p>
          <a:p>
            <a:pPr>
              <a:buFont typeface="Arial" panose="020B0604020202020204" pitchFamily="34" charset="0"/>
              <a:buChar char="•"/>
            </a:pPr>
            <a:r>
              <a:rPr lang="en-US" dirty="0"/>
              <a:t>Body responds before mind processes</a:t>
            </a:r>
          </a:p>
          <a:p>
            <a:r>
              <a:rPr lang="en-US" b="1" dirty="0"/>
              <a:t>Knowledge vs Experience:</a:t>
            </a:r>
          </a:p>
          <a:p>
            <a:pPr>
              <a:buFont typeface="Arial" panose="020B0604020202020204" pitchFamily="34" charset="0"/>
              <a:buChar char="•"/>
            </a:pPr>
            <a:r>
              <a:rPr lang="en-US" dirty="0"/>
              <a:t>Knowing how to swim ≠ Being comfortable in deep water</a:t>
            </a:r>
          </a:p>
          <a:p>
            <a:pPr>
              <a:buFont typeface="Arial" panose="020B0604020202020204" pitchFamily="34" charset="0"/>
              <a:buChar char="•"/>
            </a:pPr>
            <a:r>
              <a:rPr lang="en-US" dirty="0"/>
              <a:t>Understanding nutrition ≠ Changing eating habits</a:t>
            </a:r>
          </a:p>
          <a:p>
            <a:pPr>
              <a:buFont typeface="Arial" panose="020B0604020202020204" pitchFamily="34" charset="0"/>
              <a:buChar char="•"/>
            </a:pPr>
            <a:r>
              <a:rPr lang="en-US" dirty="0"/>
              <a:t>Reading about leadership ≠ Leading under pressure</a:t>
            </a:r>
          </a:p>
          <a:p>
            <a:pPr>
              <a:buFont typeface="Arial" panose="020B0604020202020204" pitchFamily="34" charset="0"/>
              <a:buChar char="•"/>
            </a:pPr>
            <a:r>
              <a:rPr lang="en-US" dirty="0"/>
              <a:t>Studying speaking ≠ Speaking with ease</a:t>
            </a:r>
          </a:p>
          <a:p>
            <a:r>
              <a:rPr lang="en-US" b="1" dirty="0"/>
              <a:t>Missing Elements:</a:t>
            </a:r>
          </a:p>
          <a:p>
            <a:pPr>
              <a:buFont typeface="Arial" panose="020B0604020202020204" pitchFamily="34" charset="0"/>
              <a:buChar char="•"/>
            </a:pPr>
            <a:r>
              <a:rPr lang="en-US" dirty="0"/>
              <a:t>Embodied experience</a:t>
            </a:r>
          </a:p>
          <a:p>
            <a:pPr>
              <a:buFont typeface="Arial" panose="020B0604020202020204" pitchFamily="34" charset="0"/>
              <a:buChar char="•"/>
            </a:pPr>
            <a:r>
              <a:rPr lang="en-US" dirty="0"/>
              <a:t>Nervous system regulation</a:t>
            </a:r>
          </a:p>
          <a:p>
            <a:pPr>
              <a:buFont typeface="Arial" panose="020B0604020202020204" pitchFamily="34" charset="0"/>
              <a:buChar char="•"/>
            </a:pPr>
            <a:r>
              <a:rPr lang="en-US" dirty="0"/>
              <a:t>Pattern interruption</a:t>
            </a:r>
          </a:p>
          <a:p>
            <a:pPr>
              <a:buFont typeface="Arial" panose="020B0604020202020204" pitchFamily="34" charset="0"/>
              <a:buChar char="•"/>
            </a:pPr>
            <a:r>
              <a:rPr lang="en-US" dirty="0"/>
              <a:t>Emotional processing</a:t>
            </a:r>
          </a:p>
          <a:p>
            <a:pPr>
              <a:buFont typeface="Arial" panose="020B0604020202020204" pitchFamily="34" charset="0"/>
              <a:buChar char="•"/>
            </a:pPr>
            <a:r>
              <a:rPr lang="en-US" dirty="0"/>
              <a:t>Cellular memory</a:t>
            </a:r>
          </a:p>
          <a:p>
            <a:r>
              <a:rPr lang="en-US" b="1" dirty="0"/>
              <a:t>Real World Example:</a:t>
            </a:r>
            <a:br>
              <a:rPr lang="en-US" dirty="0"/>
            </a:br>
            <a:r>
              <a:rPr lang="en-US" dirty="0"/>
              <a:t>A surgeon knows anatomy perfectly but still needs:</a:t>
            </a:r>
          </a:p>
          <a:p>
            <a:pPr>
              <a:buFont typeface="Arial" panose="020B0604020202020204" pitchFamily="34" charset="0"/>
              <a:buChar char="•"/>
            </a:pPr>
            <a:r>
              <a:rPr lang="en-US" dirty="0"/>
              <a:t>Hands-on practice</a:t>
            </a:r>
          </a:p>
          <a:p>
            <a:pPr>
              <a:buFont typeface="Arial" panose="020B0604020202020204" pitchFamily="34" charset="0"/>
              <a:buChar char="•"/>
            </a:pPr>
            <a:r>
              <a:rPr lang="en-US" dirty="0"/>
              <a:t>Muscle memory</a:t>
            </a:r>
          </a:p>
          <a:p>
            <a:pPr>
              <a:buFont typeface="Arial" panose="020B0604020202020204" pitchFamily="34" charset="0"/>
              <a:buChar char="•"/>
            </a:pPr>
            <a:r>
              <a:rPr lang="en-US" dirty="0"/>
              <a:t>Stress exposure</a:t>
            </a:r>
          </a:p>
          <a:p>
            <a:pPr>
              <a:buFont typeface="Arial" panose="020B0604020202020204" pitchFamily="34" charset="0"/>
              <a:buChar char="•"/>
            </a:pPr>
            <a:r>
              <a:rPr lang="en-US" dirty="0"/>
              <a:t>Real-time feedback</a:t>
            </a:r>
          </a:p>
          <a:p>
            <a:pPr>
              <a:buFont typeface="Arial" panose="020B0604020202020204" pitchFamily="34" charset="0"/>
              <a:buChar char="•"/>
            </a:pPr>
            <a:r>
              <a:rPr lang="en-US" dirty="0"/>
              <a:t>Repeated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4. Affirmations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Because the brain doesn’t believe them!  Rejects them. There are many other ways more powerful and even simpler, that actually create an immediate shift and this is one of the things we teach our clients.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Fake it till…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You might have heard of a common approach is ‘fake it till you make it’ – or Act as if..</a:t>
            </a:r>
          </a:p>
          <a:p>
            <a:r>
              <a:rPr lang="en-US" sz="1200" dirty="0">
                <a:solidFill>
                  <a:schemeClr val="bg1"/>
                </a:solidFill>
              </a:rPr>
              <a:t>Many professionals resort to imitating other speakers or the common ‘fake it till you make it’ or ACT AS IF approach, which often breeds impostor syndrome and dilutes their true power. </a:t>
            </a:r>
          </a:p>
          <a:p>
            <a:r>
              <a:rPr lang="en-US" sz="1200" dirty="0">
                <a:solidFill>
                  <a:schemeClr val="bg1"/>
                </a:solidFill>
              </a:rPr>
              <a:t>Plus it’s exhausting not just being yourself!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bg1"/>
                </a:solidFill>
              </a:rPr>
              <a:t>And when you do this right, you’ll also: </a:t>
            </a:r>
          </a:p>
          <a:p>
            <a:pPr>
              <a:buFont typeface="Arial" panose="020B0604020202020204" pitchFamily="34" charset="0"/>
              <a:buChar char="•"/>
            </a:pPr>
            <a:r>
              <a:rPr lang="en-US" dirty="0"/>
              <a:t>You’ll step onto any stage or into any room feeling calm, focused, and in control, no matter the stakes.</a:t>
            </a:r>
          </a:p>
          <a:p>
            <a:pPr>
              <a:buFont typeface="Arial" panose="020B0604020202020204" pitchFamily="34" charset="0"/>
              <a:buChar char="•"/>
            </a:pPr>
            <a:r>
              <a:rPr lang="en-US" dirty="0"/>
              <a:t>Your body will stay relaxed—no more shaky hands, sweaty palms, or racing heart to distract you.</a:t>
            </a:r>
          </a:p>
          <a:p>
            <a:pPr>
              <a:buFont typeface="Arial" panose="020B0604020202020204" pitchFamily="34" charset="0"/>
              <a:buChar char="•"/>
            </a:pPr>
            <a:r>
              <a:rPr lang="en-US" dirty="0"/>
              <a:t>You’ll feel confident enough to handle tough questions, unexpected challenges, or anything else that comes your way.</a:t>
            </a:r>
          </a:p>
          <a:p>
            <a:r>
              <a:rPr lang="en-US" dirty="0"/>
              <a:t>AND…you’ll finally be free from the fear and self-doubt that’s been holding you back for years.</a:t>
            </a:r>
          </a:p>
          <a:p>
            <a:r>
              <a:rPr lang="en-US" dirty="0"/>
              <a:t>This is the first step to go from feeling trapped by fear to finally stepping into your power as a speaker. When your brain is rewired for confidence, you have a solid foundation to build the rest of your speaking skills.</a:t>
            </a:r>
          </a:p>
          <a:p>
            <a:r>
              <a:rPr lang="en-US" dirty="0"/>
              <a:t>Do you see why this makes so much more sense than endlessly practicing and hoping for the best?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endParaRPr lang="en-AU" dirty="0"/>
          </a:p>
        </p:txBody>
      </p:sp>
      <p:sp>
        <p:nvSpPr>
          <p:cNvPr id="4" name="Slide Number Placeholder 3">
            <a:extLst>
              <a:ext uri="{FF2B5EF4-FFF2-40B4-BE49-F238E27FC236}">
                <a16:creationId xmlns:a16="http://schemas.microsoft.com/office/drawing/2014/main" id="{63DD9E6F-2874-FB99-963E-90018290239B}"/>
              </a:ext>
            </a:extLst>
          </p:cNvPr>
          <p:cNvSpPr>
            <a:spLocks noGrp="1"/>
          </p:cNvSpPr>
          <p:nvPr>
            <p:ph type="sldNum" sz="quarter" idx="5"/>
          </p:nvPr>
        </p:nvSpPr>
        <p:spPr/>
        <p:txBody>
          <a:bodyPr/>
          <a:lstStyle/>
          <a:p>
            <a:fld id="{2178EE50-E383-462E-826E-0A2B938463CA}" type="slidenum">
              <a:rPr lang="en-AU" smtClean="0"/>
              <a:t>44</a:t>
            </a:fld>
            <a:endParaRPr lang="en-AU"/>
          </a:p>
        </p:txBody>
      </p:sp>
    </p:spTree>
    <p:extLst>
      <p:ext uri="{BB962C8B-B14F-4D97-AF65-F5344CB8AC3E}">
        <p14:creationId xmlns:p14="http://schemas.microsoft.com/office/powerpoint/2010/main" val="31562452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5F3B5-3EB6-8DE7-2A0A-4DA3295342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E6531-CB9D-689F-9F5C-63458D1FC8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A23F348-CFAF-191A-2821-985BDF856D03}"/>
              </a:ext>
            </a:extLst>
          </p:cNvPr>
          <p:cNvSpPr>
            <a:spLocks noGrp="1"/>
          </p:cNvSpPr>
          <p:nvPr>
            <p:ph type="body" idx="1"/>
          </p:nvPr>
        </p:nvSpPr>
        <p:spPr/>
        <p:txBody>
          <a:bodyPr/>
          <a:lstStyle/>
          <a:p>
            <a:r>
              <a:rPr lang="en-US" dirty="0"/>
              <a:t>PROCESSES VERSUS KNOWLEDGE UNDERSTANDING SKILLS:</a:t>
            </a:r>
          </a:p>
          <a:p>
            <a:endParaRPr lang="en-US" dirty="0"/>
          </a:p>
          <a:p>
            <a:r>
              <a:rPr lang="en-US" dirty="0"/>
              <a:t>There are ways of challenging the brain in ways that it believes, that contain a level of ease as they are not fighting against anything – or trying to </a:t>
            </a:r>
            <a:r>
              <a:rPr lang="en-US" dirty="0" err="1"/>
              <a:t>availd</a:t>
            </a:r>
            <a:r>
              <a:rPr lang="en-US" dirty="0"/>
              <a:t> or squash anything</a:t>
            </a:r>
          </a:p>
          <a:p>
            <a:endParaRPr lang="en-US" dirty="0"/>
          </a:p>
          <a:p>
            <a:endParaRPr lang="en-US" b="1" u="sng" dirty="0"/>
          </a:p>
          <a:p>
            <a:r>
              <a:rPr lang="en-US" b="1" i="0" u="sng" dirty="0">
                <a:solidFill>
                  <a:srgbClr val="040C28"/>
                </a:solidFill>
                <a:effectLst/>
                <a:latin typeface="Google Sans"/>
              </a:rPr>
              <a:t>Remember: </a:t>
            </a:r>
            <a:r>
              <a:rPr lang="en-US" b="0" i="0" dirty="0">
                <a:solidFill>
                  <a:srgbClr val="040C28"/>
                </a:solidFill>
                <a:effectLst/>
                <a:latin typeface="Google Sans"/>
              </a:rPr>
              <a:t>Processes are the mechanisms by which people take in stimuli, react, and behave</a:t>
            </a:r>
          </a:p>
          <a:p>
            <a:r>
              <a:rPr lang="en-US" b="0" i="0" dirty="0">
                <a:solidFill>
                  <a:srgbClr val="001D35"/>
                </a:solidFill>
                <a:effectLst/>
                <a:latin typeface="Google Sans"/>
              </a:rPr>
              <a:t>Crucial to work with the ongoing "process" of your experience, including your thoughts, emotions, sensations, and behaviors, to let new </a:t>
            </a:r>
            <a:r>
              <a:rPr lang="en-US" dirty="0"/>
              <a:t>patterns and solutions naturally emerge</a:t>
            </a:r>
            <a:endParaRPr lang="en-US" b="0" i="0" dirty="0">
              <a:solidFill>
                <a:srgbClr val="001D35"/>
              </a:solidFill>
              <a:effectLst/>
              <a:latin typeface="Google Sans"/>
            </a:endParaRPr>
          </a:p>
          <a:p>
            <a:r>
              <a:rPr lang="en-US" dirty="0"/>
              <a:t>EG: </a:t>
            </a:r>
          </a:p>
          <a:p>
            <a:endParaRPr lang="en-US" dirty="0"/>
          </a:p>
          <a:p>
            <a:r>
              <a:rPr lang="en-US" b="0" i="0" dirty="0">
                <a:solidFill>
                  <a:srgbClr val="545D7E"/>
                </a:solidFill>
                <a:effectLst/>
                <a:latin typeface="Google Sans"/>
              </a:rPr>
              <a:t>Rather than …. We bring integrate current experience, including bodily sensations and emotions, while mainstream psych like CBT often focuses on identifying and challenging past negative thoughts to change future responses.  BUT FEAR DOESN’T RESIDE SOLELY IN THE INTELLECT!!</a:t>
            </a:r>
            <a:endParaRPr lang="en-US" dirty="0"/>
          </a:p>
          <a:p>
            <a:endParaRPr lang="en-US" dirty="0"/>
          </a:p>
          <a:p>
            <a:r>
              <a:rPr lang="en-US" b="0" i="0" dirty="0">
                <a:solidFill>
                  <a:srgbClr val="001D35"/>
                </a:solidFill>
                <a:effectLst/>
                <a:latin typeface="Google Sans"/>
              </a:rPr>
              <a:t>The FS </a:t>
            </a:r>
            <a:r>
              <a:rPr lang="en-US" dirty="0"/>
              <a:t>approach is exploring the underlying dynamics and emotions behind your thoughts, by examining the "whole system" of a your experience, including your body sensations and relationships with others, to facilitate deeper levels of understanding and </a:t>
            </a:r>
            <a:r>
              <a:rPr lang="en-US" b="1" u="sng" dirty="0"/>
              <a:t>transformation</a:t>
            </a:r>
          </a:p>
          <a:p>
            <a:endParaRPr lang="en-US" b="0" i="0" dirty="0">
              <a:solidFill>
                <a:srgbClr val="1F1F1F"/>
              </a:solidFill>
              <a:effectLst/>
              <a:latin typeface="Google Sans"/>
            </a:endParaRPr>
          </a:p>
          <a:p>
            <a:r>
              <a:rPr lang="en-US" b="0" i="0" dirty="0">
                <a:solidFill>
                  <a:srgbClr val="1F1F1F"/>
                </a:solidFill>
                <a:effectLst/>
                <a:latin typeface="Google Sans"/>
              </a:rPr>
              <a:t>This is </a:t>
            </a:r>
            <a:r>
              <a:rPr lang="en-US" b="0" i="0" dirty="0">
                <a:solidFill>
                  <a:srgbClr val="040C28"/>
                </a:solidFill>
                <a:effectLst/>
                <a:latin typeface="Google Sans"/>
              </a:rPr>
              <a:t>a multi-dimensional, holistic approach </a:t>
            </a:r>
            <a:r>
              <a:rPr lang="en-US" b="0" i="0" dirty="0">
                <a:solidFill>
                  <a:srgbClr val="001D35"/>
                </a:solidFill>
                <a:effectLst/>
                <a:latin typeface="Google Sans"/>
              </a:rPr>
              <a:t>drawing from various sources including Jungian and somatic psychology, Taoism, and process-oriented psychology.</a:t>
            </a:r>
            <a:endParaRPr lang="en-US" b="1" dirty="0"/>
          </a:p>
          <a:p>
            <a:endParaRPr lang="en-US" dirty="0"/>
          </a:p>
          <a:p>
            <a:r>
              <a:rPr lang="en-US" b="0" i="0" dirty="0">
                <a:solidFill>
                  <a:srgbClr val="040C28"/>
                </a:solidFill>
                <a:effectLst/>
                <a:latin typeface="Google Sans"/>
              </a:rPr>
              <a:t>Processes are the mechanisms by which people take in stimuli, react, and behave</a:t>
            </a:r>
          </a:p>
          <a:p>
            <a:r>
              <a:rPr lang="en-US" b="0" i="0" dirty="0">
                <a:solidFill>
                  <a:srgbClr val="001D35"/>
                </a:solidFill>
                <a:effectLst/>
                <a:latin typeface="Google Sans"/>
              </a:rPr>
              <a:t>Crucial to work with the ongoing "process" of your experience, including your thoughts, emotions, sensations, and behaviors, to let new </a:t>
            </a:r>
            <a:r>
              <a:rPr lang="en-US" dirty="0"/>
              <a:t>patterns and solutions naturally emerge</a:t>
            </a:r>
          </a:p>
          <a:p>
            <a:endParaRPr lang="en-US" b="0" i="0" dirty="0">
              <a:solidFill>
                <a:srgbClr val="001D35"/>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It develops in an integrated way between these things and a whole host of others</a:t>
            </a:r>
          </a:p>
          <a:p>
            <a:endParaRPr lang="en-US" b="0" i="0" dirty="0">
              <a:solidFill>
                <a:srgbClr val="001D35"/>
              </a:solidFill>
              <a:effectLst/>
              <a:latin typeface="Google Sans"/>
            </a:endParaRPr>
          </a:p>
          <a:p>
            <a:r>
              <a:rPr lang="en-US" b="0" i="0" dirty="0">
                <a:solidFill>
                  <a:srgbClr val="001D35"/>
                </a:solidFill>
                <a:effectLst/>
                <a:latin typeface="Google Sans"/>
              </a:rPr>
              <a:t> </a:t>
            </a:r>
            <a:endParaRPr lang="en-US" b="0" i="0" dirty="0">
              <a:solidFill>
                <a:srgbClr val="040C28"/>
              </a:solidFill>
              <a:effectLst/>
              <a:latin typeface="Google Sans"/>
            </a:endParaRPr>
          </a:p>
        </p:txBody>
      </p:sp>
      <p:sp>
        <p:nvSpPr>
          <p:cNvPr id="4" name="Slide Number Placeholder 3">
            <a:extLst>
              <a:ext uri="{FF2B5EF4-FFF2-40B4-BE49-F238E27FC236}">
                <a16:creationId xmlns:a16="http://schemas.microsoft.com/office/drawing/2014/main" id="{7E4CB198-394E-424A-E0CC-9F5BCFE4ADF9}"/>
              </a:ext>
            </a:extLst>
          </p:cNvPr>
          <p:cNvSpPr>
            <a:spLocks noGrp="1"/>
          </p:cNvSpPr>
          <p:nvPr>
            <p:ph type="sldNum" sz="quarter" idx="5"/>
          </p:nvPr>
        </p:nvSpPr>
        <p:spPr/>
        <p:txBody>
          <a:bodyPr/>
          <a:lstStyle/>
          <a:p>
            <a:fld id="{6351B1CE-5892-4FA1-8712-FCD920C9E162}" type="slidenum">
              <a:rPr lang="en-AU" smtClean="0"/>
              <a:t>45</a:t>
            </a:fld>
            <a:endParaRPr lang="en-AU"/>
          </a:p>
        </p:txBody>
      </p:sp>
    </p:spTree>
    <p:extLst>
      <p:ext uri="{BB962C8B-B14F-4D97-AF65-F5344CB8AC3E}">
        <p14:creationId xmlns:p14="http://schemas.microsoft.com/office/powerpoint/2010/main" val="36529935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3936A-5309-1E28-8C97-F3846ED58E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1F4CE-962E-7AD4-986C-6F3A19C8FBD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ABB4380-C014-17DF-606E-E62C9AD4729B}"/>
              </a:ext>
            </a:extLst>
          </p:cNvPr>
          <p:cNvSpPr>
            <a:spLocks noGrp="1"/>
          </p:cNvSpPr>
          <p:nvPr>
            <p:ph type="body" idx="1"/>
          </p:nvPr>
        </p:nvSpPr>
        <p:spPr/>
        <p:txBody>
          <a:bodyPr/>
          <a:lstStyle/>
          <a:p>
            <a:r>
              <a:rPr lang="en-US" dirty="0"/>
              <a:t>"Here’s why this is working so well right now:</a:t>
            </a:r>
          </a:p>
          <a:p>
            <a:pPr>
              <a:buFont typeface="Arial" panose="020B0604020202020204" pitchFamily="34" charset="0"/>
              <a:buChar char="•"/>
            </a:pPr>
            <a:r>
              <a:rPr lang="en-US" dirty="0"/>
              <a:t>Neuroscience shows that </a:t>
            </a:r>
            <a:r>
              <a:rPr lang="en-US" b="1" dirty="0"/>
              <a:t>congruence</a:t>
            </a:r>
            <a:r>
              <a:rPr lang="en-US" dirty="0"/>
              <a:t>—the alignment between your words, tone, and body language—creates </a:t>
            </a:r>
            <a:r>
              <a:rPr lang="en-US" b="1" dirty="0"/>
              <a:t>instant trust and credibility</a:t>
            </a:r>
            <a:r>
              <a:rPr lang="en-US" dirty="0"/>
              <a:t>. This is what makes people lean in and listen to you.</a:t>
            </a:r>
          </a:p>
          <a:p>
            <a:pPr>
              <a:buFont typeface="Arial" panose="020B0604020202020204" pitchFamily="34" charset="0"/>
              <a:buChar char="•"/>
            </a:pPr>
            <a:r>
              <a:rPr lang="en-US" dirty="0"/>
              <a:t>Audiences are naturally drawn to leaders who exude self-assurance and alignment. When you’re congruent, your message feels powerful and authentic, and that’s what makes it stick.</a:t>
            </a:r>
          </a:p>
          <a:p>
            <a:pPr>
              <a:buFont typeface="Arial" panose="020B0604020202020204" pitchFamily="34" charset="0"/>
              <a:buChar char="•"/>
            </a:pPr>
            <a:r>
              <a:rPr lang="en-US" dirty="0"/>
              <a:t>This gives you a massive opportunity to stand out—not by being louder or flashier, but by showing up fully as yourself and highlighting your unique strengths as a leader.</a:t>
            </a:r>
          </a:p>
          <a:p>
            <a:r>
              <a:rPr lang="en-US" dirty="0"/>
              <a:t>When you do this right, you’ll captivate your audience, inspire action, and feel deeply aligned with your message.</a:t>
            </a:r>
          </a:p>
          <a:p>
            <a:r>
              <a:rPr lang="en-US" dirty="0"/>
              <a:t>You’ll stop second-guessing yourself, and instead, you’ll speak with the kind of confidence that people can’t help but notice.</a:t>
            </a:r>
          </a:p>
          <a:p>
            <a:r>
              <a:rPr lang="en-US" dirty="0"/>
              <a:t>Do you see why this is a much better way to make an impact than trying to copy someone else’s style or forcing yourself to 'perform’?”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bg1"/>
                </a:solidFill>
              </a:rPr>
              <a:t>And when you do this right, you’ll also: </a:t>
            </a:r>
          </a:p>
          <a:p>
            <a:pPr>
              <a:buFont typeface="Arial" panose="020B0604020202020204" pitchFamily="34" charset="0"/>
              <a:buChar char="•"/>
            </a:pPr>
            <a:r>
              <a:rPr lang="en-US" dirty="0"/>
              <a:t>You’ll step onto any stage or into any room feeling calm, focused, and in control, no matter the stakes.</a:t>
            </a:r>
          </a:p>
          <a:p>
            <a:pPr>
              <a:buFont typeface="Arial" panose="020B0604020202020204" pitchFamily="34" charset="0"/>
              <a:buChar char="•"/>
            </a:pPr>
            <a:r>
              <a:rPr lang="en-US" dirty="0"/>
              <a:t>Your body will stay relaxed—no more shaky hands, sweaty palms, or racing heart to distract you.</a:t>
            </a:r>
          </a:p>
          <a:p>
            <a:pPr>
              <a:buFont typeface="Arial" panose="020B0604020202020204" pitchFamily="34" charset="0"/>
              <a:buChar char="•"/>
            </a:pPr>
            <a:r>
              <a:rPr lang="en-US" dirty="0"/>
              <a:t>You’ll feel confident enough to handle tough questions, unexpected challenges, or anything else that comes your way.</a:t>
            </a:r>
          </a:p>
          <a:p>
            <a:r>
              <a:rPr lang="en-US" dirty="0"/>
              <a:t>AND…you’ll finally be free from the fear and self-doubt that’s been holding you back for years.</a:t>
            </a:r>
          </a:p>
          <a:p>
            <a:r>
              <a:rPr lang="en-US" dirty="0"/>
              <a:t>This is the first step to go from feeling trapped by fear to finally stepping into your power as a speaker. When your brain is rewired for confidence, you have a solid foundation to build the rest of your speaking skills.</a:t>
            </a:r>
          </a:p>
          <a:p>
            <a:r>
              <a:rPr lang="en-US" dirty="0"/>
              <a:t>Do you see why this makes so much more sense than endlessly practicing and hoping for the best?</a:t>
            </a:r>
          </a:p>
          <a:p>
            <a:endParaRPr lang="en-US" dirty="0"/>
          </a:p>
          <a:p>
            <a:r>
              <a:rPr lang="en-US" dirty="0"/>
              <a:t>Here’s why this is working so well right now…</a:t>
            </a:r>
          </a:p>
          <a:p>
            <a:pPr>
              <a:buFont typeface="Arial" panose="020B0604020202020204" pitchFamily="34" charset="0"/>
              <a:buChar char="•"/>
            </a:pPr>
            <a:r>
              <a:rPr lang="en-US" dirty="0"/>
              <a:t>Neuroscience shows that congruence between your words, tone, and body language creates instant trust and credibility.</a:t>
            </a:r>
          </a:p>
          <a:p>
            <a:pPr>
              <a:buFont typeface="Arial" panose="020B0604020202020204" pitchFamily="34" charset="0"/>
              <a:buChar char="•"/>
            </a:pPr>
            <a:r>
              <a:rPr lang="en-US" dirty="0"/>
              <a:t>Audiences are drawn to leaders who exude self-assurance and alignment—this is what makes your message stick.</a:t>
            </a:r>
          </a:p>
          <a:p>
            <a:pPr>
              <a:buFont typeface="Arial" panose="020B0604020202020204" pitchFamily="34" charset="0"/>
              <a:buChar char="•"/>
            </a:pPr>
            <a:r>
              <a:rPr lang="en-US" dirty="0"/>
              <a:t>This gives you a massive opportunity to stand out by showcasing your unique leadership style, even if you’ve struggled with confidence in the past.</a:t>
            </a:r>
          </a:p>
          <a:p>
            <a:r>
              <a:rPr lang="en-US" dirty="0"/>
              <a:t>When you do this right, you’ll captivate your audience, inspire action, and feel deeply aligned with your message.</a:t>
            </a:r>
          </a:p>
          <a:p>
            <a:r>
              <a:rPr lang="en-US" b="1" dirty="0"/>
              <a:t>What to Speak:</a:t>
            </a:r>
            <a:endParaRPr lang="en-US" dirty="0"/>
          </a:p>
          <a:p>
            <a:endParaRPr lang="en-US" dirty="0"/>
          </a:p>
          <a:p>
            <a:endParaRPr lang="en-US" dirty="0"/>
          </a:p>
          <a:p>
            <a:endParaRPr lang="en-AU" dirty="0"/>
          </a:p>
        </p:txBody>
      </p:sp>
      <p:sp>
        <p:nvSpPr>
          <p:cNvPr id="4" name="Slide Number Placeholder 3">
            <a:extLst>
              <a:ext uri="{FF2B5EF4-FFF2-40B4-BE49-F238E27FC236}">
                <a16:creationId xmlns:a16="http://schemas.microsoft.com/office/drawing/2014/main" id="{C5EFC30C-06DF-8B6F-DF05-6CBF5023C4CB}"/>
              </a:ext>
            </a:extLst>
          </p:cNvPr>
          <p:cNvSpPr>
            <a:spLocks noGrp="1"/>
          </p:cNvSpPr>
          <p:nvPr>
            <p:ph type="sldNum" sz="quarter" idx="5"/>
          </p:nvPr>
        </p:nvSpPr>
        <p:spPr/>
        <p:txBody>
          <a:bodyPr/>
          <a:lstStyle/>
          <a:p>
            <a:fld id="{2178EE50-E383-462E-826E-0A2B938463CA}" type="slidenum">
              <a:rPr lang="en-AU" smtClean="0"/>
              <a:t>46</a:t>
            </a:fld>
            <a:endParaRPr lang="en-AU"/>
          </a:p>
        </p:txBody>
      </p:sp>
    </p:spTree>
    <p:extLst>
      <p:ext uri="{BB962C8B-B14F-4D97-AF65-F5344CB8AC3E}">
        <p14:creationId xmlns:p14="http://schemas.microsoft.com/office/powerpoint/2010/main" val="9142032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A877B-EE5F-EC76-23F8-0AD2468BF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0CEC7-CA16-651E-A1DF-7B4CE8EE712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48AABE5-1224-9D87-F05C-5B42B1A313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rPr>
              <a:t>(And what this is,  a framework that allows for you to rewire your system by . . . )</a:t>
            </a:r>
          </a:p>
          <a:p>
            <a:pPr marL="171450" indent="-171450">
              <a:buFont typeface="Arial" panose="020B0604020202020204" pitchFamily="34" charset="0"/>
              <a:buChar char="•"/>
            </a:pPr>
            <a:endParaRPr lang="en-AU" sz="1200" dirty="0">
              <a:solidFill>
                <a:schemeClr val="bg1"/>
              </a:solidFill>
            </a:endParaRPr>
          </a:p>
          <a:p>
            <a:pPr marL="171450" indent="-171450">
              <a:buFont typeface="Arial" panose="020B0604020202020204" pitchFamily="34" charset="0"/>
              <a:buChar char="•"/>
            </a:pPr>
            <a:r>
              <a:rPr lang="en-AU" sz="1200" dirty="0">
                <a:solidFill>
                  <a:schemeClr val="bg1"/>
                </a:solidFill>
              </a:rPr>
              <a:t>dissolving your fear </a:t>
            </a:r>
            <a:r>
              <a:rPr lang="en-AU" sz="1200" b="1" u="sng" dirty="0">
                <a:solidFill>
                  <a:schemeClr val="bg1"/>
                </a:solidFill>
              </a:rPr>
              <a:t>first</a:t>
            </a:r>
            <a:r>
              <a:rPr lang="en-AU" sz="1200" dirty="0">
                <a:solidFill>
                  <a:schemeClr val="bg1"/>
                </a:solidFill>
              </a:rPr>
              <a:t>, </a:t>
            </a:r>
          </a:p>
          <a:p>
            <a:pPr marL="171450" indent="-171450">
              <a:buFont typeface="Arial" panose="020B0604020202020204" pitchFamily="34" charset="0"/>
              <a:buChar char="•"/>
            </a:pPr>
            <a:r>
              <a:rPr lang="en-AU" sz="1200" dirty="0">
                <a:solidFill>
                  <a:schemeClr val="bg1"/>
                </a:solidFill>
              </a:rPr>
              <a:t>cultivating congruent confidence, </a:t>
            </a:r>
          </a:p>
          <a:p>
            <a:pPr marL="171450" indent="-171450">
              <a:buFont typeface="Arial" panose="020B0604020202020204" pitchFamily="34" charset="0"/>
              <a:buChar char="•"/>
            </a:pPr>
            <a:r>
              <a:rPr lang="en-AU" sz="1200" dirty="0">
                <a:solidFill>
                  <a:schemeClr val="bg1"/>
                </a:solidFill>
              </a:rPr>
              <a:t>stepping into a new paradigm for presenting</a:t>
            </a:r>
          </a:p>
          <a:p>
            <a:pPr marL="171450" indent="-171450">
              <a:buFont typeface="Arial" panose="020B0604020202020204" pitchFamily="34" charset="0"/>
              <a:buChar char="•"/>
            </a:pPr>
            <a:r>
              <a:rPr lang="en-AU" sz="1200" dirty="0">
                <a:solidFill>
                  <a:schemeClr val="bg1"/>
                </a:solidFill>
              </a:rPr>
              <a:t>And experiencing speaking excellence and impact with ease.</a:t>
            </a:r>
          </a:p>
          <a:p>
            <a:endParaRPr lang="en-AU" sz="1200" dirty="0">
              <a:solidFill>
                <a:schemeClr val="bg1"/>
              </a:solidFill>
            </a:endParaRPr>
          </a:p>
          <a:p>
            <a:r>
              <a:rPr lang="en-AU" sz="1200" dirty="0" err="1">
                <a:solidFill>
                  <a:schemeClr val="bg1"/>
                </a:solidFill>
              </a:rPr>
              <a:t>Bc</a:t>
            </a:r>
            <a:r>
              <a:rPr lang="en-AU" sz="1200" dirty="0">
                <a:solidFill>
                  <a:schemeClr val="bg1"/>
                </a:solidFill>
              </a:rPr>
              <a:t> I promised you that by the time you were done today, you would have a new understanding of what it takes to speak with confidence, so you can step into your full potential as a leader  - and also start to understand why re-wiring the brain is such and elegant and effective approach.</a:t>
            </a:r>
          </a:p>
          <a:p>
            <a:endParaRPr lang="en-AU"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rPr>
              <a:t>(So let’s do a deeper dive into at least the first two of these.)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bg1"/>
                </a:solidFill>
              </a:rPr>
              <a:t>Introduce Client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rPr>
              <a:t>Anne came to me as a leader in top 500 </a:t>
            </a:r>
            <a:r>
              <a:rPr lang="en-AU" sz="1200" dirty="0" err="1">
                <a:solidFill>
                  <a:schemeClr val="bg1"/>
                </a:solidFill>
              </a:rPr>
              <a:t>orgaisation</a:t>
            </a:r>
            <a:r>
              <a:rPr lang="en-AU" sz="1200" dirty="0">
                <a:solidFill>
                  <a:schemeClr val="bg1"/>
                </a:solidFill>
              </a:rPr>
              <a:t> who was constantly leading team meetings and trainings and asked to lead conferences and when we first started </a:t>
            </a:r>
            <a:r>
              <a:rPr lang="en-AU" sz="1200" dirty="0" err="1">
                <a:solidFill>
                  <a:schemeClr val="bg1"/>
                </a:solidFill>
              </a:rPr>
              <a:t>alking</a:t>
            </a:r>
            <a:r>
              <a:rPr lang="en-AU" sz="1200" dirty="0">
                <a:solidFill>
                  <a:schemeClr val="bg1"/>
                </a:solidFill>
              </a:rPr>
              <a:t>, it was clear to me that there was this block – and the block was this fear of  people asking her questions she wouldn’t be able to answer </a:t>
            </a:r>
            <a:r>
              <a:rPr lang="en-AU" sz="1200" b="1" i="1" dirty="0">
                <a:solidFill>
                  <a:srgbClr val="FF0000"/>
                </a:solidFill>
              </a:rPr>
              <a:t>(PLUS people seeing her nerves and therefore losing credibility.?)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And so she always second- </a:t>
            </a:r>
            <a:r>
              <a:rPr lang="en-AU" sz="1200" b="0" i="1" dirty="0" err="1">
                <a:solidFill>
                  <a:srgbClr val="FF0000"/>
                </a:solidFill>
              </a:rPr>
              <a:t>guessed,every</a:t>
            </a:r>
            <a:r>
              <a:rPr lang="en-AU" sz="1200" b="0" i="1" dirty="0">
                <a:solidFill>
                  <a:srgbClr val="FF0000"/>
                </a:solidFill>
              </a:rPr>
              <a:t> single word, overthinking, over prep – what she was actually doing was creating more fear and more doubt within herself.    She’s tried  the majority of the </a:t>
            </a:r>
            <a:r>
              <a:rPr lang="en-AU" sz="1200" b="0" i="1" dirty="0" err="1">
                <a:solidFill>
                  <a:srgbClr val="FF0000"/>
                </a:solidFill>
              </a:rPr>
              <a:t>thinghs</a:t>
            </a:r>
            <a:r>
              <a:rPr lang="en-AU" sz="1200" b="0" i="1" dirty="0">
                <a:solidFill>
                  <a:srgbClr val="FF0000"/>
                </a:solidFill>
              </a:rPr>
              <a:t> we mentioned before and had she not gone through our system, she would never have been able to unlock her fear </a:t>
            </a:r>
            <a:r>
              <a:rPr lang="en-AU" sz="1200" b="0" i="1" dirty="0" err="1">
                <a:solidFill>
                  <a:srgbClr val="FF0000"/>
                </a:solidFill>
              </a:rPr>
              <a:t>bc</a:t>
            </a:r>
            <a:r>
              <a:rPr lang="en-AU" sz="1200" b="0" i="1" dirty="0">
                <a:solidFill>
                  <a:srgbClr val="FF0000"/>
                </a:solidFill>
              </a:rPr>
              <a:t> she believed she was afraid of [public speaking – but that’s wasn’t really the case – what she was really afraid of was the experience of losing credibility and feeling </a:t>
            </a:r>
            <a:r>
              <a:rPr lang="en-AU" sz="1200" b="0" i="1" dirty="0" err="1">
                <a:solidFill>
                  <a:srgbClr val="FF0000"/>
                </a:solidFill>
              </a:rPr>
              <a:t>embasrrased</a:t>
            </a:r>
            <a:r>
              <a:rPr lang="en-AU" sz="1200" b="0" i="1" dirty="0">
                <a:solidFill>
                  <a:srgbClr val="FF0000"/>
                </a:solidFill>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NO SUCH THING AS F OF PS… no-one is actually ever afraid of speaking – it’s fear of </a:t>
            </a:r>
            <a:r>
              <a:rPr lang="en-AU" sz="1200" b="0" i="1" dirty="0" err="1">
                <a:solidFill>
                  <a:srgbClr val="FF0000"/>
                </a:solidFill>
              </a:rPr>
              <a:t>st</a:t>
            </a:r>
            <a:r>
              <a:rPr lang="en-AU" sz="1200" b="0" i="1" dirty="0">
                <a:solidFill>
                  <a:srgbClr val="FF0000"/>
                </a:solidFill>
              </a:rPr>
              <a:t> bad happening, something going wrong – and we can even dig down a lot further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So first thing is to remove this false belief, you believe that speaking is your fear but that’s not the root case – the actual root cause  often is something LIKE . . . If I speak, then I will . .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In working with clients, this always causes one of the biggest shifts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And there was a guy we worked with years ago and  . . .we uncovered  his fear was really about beings judged and not doing himself or his audience justice.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Once we’ve unlocked the ACTUAL fear, then we can move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solidFill>
                  <a:srgbClr val="FF0000"/>
                </a:solidFill>
              </a:rPr>
              <a:t>So the most CRITICAL part of becoming a confident impactful speaker and leader is dissolving your fear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bg1"/>
              </a:solidFill>
            </a:endParaRPr>
          </a:p>
          <a:p>
            <a:br>
              <a:rPr lang="en-US" dirty="0"/>
            </a:br>
            <a:br>
              <a:rPr lang="en-US" dirty="0"/>
            </a:br>
            <a:br>
              <a:rPr lang="en-US" dirty="0"/>
            </a:br>
            <a:br>
              <a:rPr lang="en-US" dirty="0"/>
            </a:br>
            <a:br>
              <a:rPr lang="en-US" dirty="0"/>
            </a:br>
            <a:br>
              <a:rPr lang="en-US" dirty="0"/>
            </a:br>
            <a:br>
              <a:rPr lang="en-US" dirty="0"/>
            </a:br>
            <a:r>
              <a:rPr lang="en-US" dirty="0"/>
              <a:t>Let me walk you through the whole thing right now.</a:t>
            </a:r>
          </a:p>
          <a:p>
            <a:r>
              <a:rPr lang="en-US" dirty="0"/>
              <a:t>"I call this the </a:t>
            </a:r>
            <a:r>
              <a:rPr lang="en-US" b="1" dirty="0" err="1"/>
              <a:t>NeuroConfidence</a:t>
            </a:r>
            <a:r>
              <a:rPr lang="en-US" b="1" dirty="0"/>
              <a:t> System</a:t>
            </a:r>
            <a:r>
              <a:rPr lang="en-US" dirty="0"/>
              <a:t>, and it’s designed to fundamentally transform the way you think, feel, and perform whenever you speak or present</a:t>
            </a:r>
          </a:p>
          <a:p>
            <a:endParaRPr lang="en-US" dirty="0"/>
          </a:p>
          <a:p>
            <a:r>
              <a:rPr lang="en-US" dirty="0"/>
              <a:t>It has 4 parts:</a:t>
            </a:r>
          </a:p>
          <a:p>
            <a:pPr>
              <a:buFont typeface="Arial" panose="020B0604020202020204" pitchFamily="34" charset="0"/>
              <a:buChar char="•"/>
            </a:pPr>
            <a:r>
              <a:rPr lang="en-US" dirty="0"/>
              <a:t>First, we’ll dive into </a:t>
            </a:r>
            <a:r>
              <a:rPr lang="en-US" b="1" dirty="0"/>
              <a:t>rewiring your brain to eliminate fear</a:t>
            </a:r>
            <a:r>
              <a:rPr lang="en-US" dirty="0"/>
              <a:t>—this is the foundation of everything – and should come BEFORE everything else – this is a game-changer in this field.</a:t>
            </a:r>
          </a:p>
          <a:p>
            <a:pPr>
              <a:buFont typeface="Arial" panose="020B0604020202020204" pitchFamily="34" charset="0"/>
              <a:buChar char="•"/>
            </a:pPr>
            <a:r>
              <a:rPr lang="en-US" dirty="0"/>
              <a:t>Then, we’ll focus on </a:t>
            </a:r>
            <a:r>
              <a:rPr lang="en-US" b="1" dirty="0"/>
              <a:t>unlocking your authentic speaking style</a:t>
            </a:r>
            <a:r>
              <a:rPr lang="en-US" dirty="0"/>
              <a:t>, so you can connect with any audience in a way that feels natural and effortless.</a:t>
            </a:r>
          </a:p>
          <a:p>
            <a:pPr>
              <a:buFont typeface="Arial" panose="020B0604020202020204" pitchFamily="34" charset="0"/>
              <a:buChar char="•"/>
            </a:pPr>
            <a:r>
              <a:rPr lang="en-US" dirty="0"/>
              <a:t>From there, we’ll build an </a:t>
            </a:r>
            <a:r>
              <a:rPr lang="en-US" b="1" dirty="0"/>
              <a:t>unshakable speaking framework</a:t>
            </a:r>
            <a:r>
              <a:rPr lang="en-US" dirty="0"/>
              <a:t> that ensures you’re always prepared and confident, no matter the situation.</a:t>
            </a:r>
          </a:p>
          <a:p>
            <a:pPr>
              <a:buFont typeface="Arial" panose="020B0604020202020204" pitchFamily="34" charset="0"/>
              <a:buChar char="•"/>
            </a:pPr>
            <a:r>
              <a:rPr lang="en-US" dirty="0"/>
              <a:t>And finally, we’ll master the art of </a:t>
            </a:r>
            <a:r>
              <a:rPr lang="en-US" b="1" dirty="0"/>
              <a:t>handling high-stakes situations with ease</a:t>
            </a:r>
            <a:r>
              <a:rPr lang="en-US" dirty="0"/>
              <a:t>, so you can excel under pressure.</a:t>
            </a:r>
          </a:p>
          <a:p>
            <a:endParaRPr lang="en-US" dirty="0"/>
          </a:p>
          <a:p>
            <a:r>
              <a:rPr lang="en-US" dirty="0"/>
              <a:t>I’ll share with you how this works, step by step."</a:t>
            </a:r>
          </a:p>
          <a:p>
            <a:endParaRPr lang="en-AU" dirty="0"/>
          </a:p>
        </p:txBody>
      </p:sp>
      <p:sp>
        <p:nvSpPr>
          <p:cNvPr id="4" name="Slide Number Placeholder 3">
            <a:extLst>
              <a:ext uri="{FF2B5EF4-FFF2-40B4-BE49-F238E27FC236}">
                <a16:creationId xmlns:a16="http://schemas.microsoft.com/office/drawing/2014/main" id="{10F34645-CE34-5666-EF93-701AA0D22D86}"/>
              </a:ext>
            </a:extLst>
          </p:cNvPr>
          <p:cNvSpPr>
            <a:spLocks noGrp="1"/>
          </p:cNvSpPr>
          <p:nvPr>
            <p:ph type="sldNum" sz="quarter" idx="5"/>
          </p:nvPr>
        </p:nvSpPr>
        <p:spPr/>
        <p:txBody>
          <a:bodyPr/>
          <a:lstStyle/>
          <a:p>
            <a:fld id="{2178EE50-E383-462E-826E-0A2B938463CA}" type="slidenum">
              <a:rPr lang="en-AU" smtClean="0"/>
              <a:t>47</a:t>
            </a:fld>
            <a:endParaRPr lang="en-AU"/>
          </a:p>
        </p:txBody>
      </p:sp>
    </p:spTree>
    <p:extLst>
      <p:ext uri="{BB962C8B-B14F-4D97-AF65-F5344CB8AC3E}">
        <p14:creationId xmlns:p14="http://schemas.microsoft.com/office/powerpoint/2010/main" val="1560601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A529E-6963-F46C-78C3-1C717FFAF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6B6CC-29BE-0031-8230-C4D00DDB4D3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C4CC716-2BDE-5553-FDC0-D258762D21EE}"/>
              </a:ext>
            </a:extLst>
          </p:cNvPr>
          <p:cNvSpPr>
            <a:spLocks noGrp="1"/>
          </p:cNvSpPr>
          <p:nvPr>
            <p:ph type="body" idx="1"/>
          </p:nvPr>
        </p:nvSpPr>
        <p:spPr/>
        <p:txBody>
          <a:bodyPr/>
          <a:lstStyle/>
          <a:p>
            <a:r>
              <a:rPr lang="en-US" sz="1200" dirty="0">
                <a:solidFill>
                  <a:schemeClr val="bg1"/>
                </a:solidFill>
              </a:rPr>
              <a:t>Clarity . . . </a:t>
            </a:r>
          </a:p>
          <a:p>
            <a:r>
              <a:rPr lang="en-US" sz="1200" dirty="0">
                <a:solidFill>
                  <a:schemeClr val="bg1"/>
                </a:solidFill>
              </a:rPr>
              <a:t>Content . . . </a:t>
            </a:r>
          </a:p>
          <a:p>
            <a:endParaRPr lang="en-US" sz="1200" dirty="0">
              <a:solidFill>
                <a:schemeClr val="bg1"/>
              </a:solidFill>
            </a:endParaRPr>
          </a:p>
          <a:p>
            <a:r>
              <a:rPr lang="en-US" sz="1200" dirty="0">
                <a:solidFill>
                  <a:schemeClr val="bg1"/>
                </a:solidFill>
              </a:rPr>
              <a:t>Finally, and after all my decades of speaking suffering, I believe we are actually DESIGNED to enjoy speaking! – from the minute you find out you’re speaking until well after you’ve finished!</a:t>
            </a:r>
          </a:p>
          <a:p>
            <a:r>
              <a:rPr lang="en-US" sz="1200" dirty="0">
                <a:solidFill>
                  <a:schemeClr val="bg1"/>
                </a:solidFill>
              </a:rPr>
              <a:t>The high-stakes nature of your role means you can't afford to leave these things up to chance when speaking.</a:t>
            </a:r>
          </a:p>
          <a:p>
            <a:r>
              <a:rPr lang="en-US" sz="1200" dirty="0">
                <a:solidFill>
                  <a:schemeClr val="bg1"/>
                </a:solidFill>
              </a:rPr>
              <a:t>Once you've honed these high-performance practices:</a:t>
            </a:r>
          </a:p>
          <a:p>
            <a:endParaRPr lang="en-US" sz="1200" dirty="0">
              <a:solidFill>
                <a:schemeClr val="bg1"/>
              </a:solidFill>
            </a:endParaRPr>
          </a:p>
          <a:p>
            <a:pPr marL="457200" indent="-457200">
              <a:buFont typeface="Arial" panose="020B0604020202020204" pitchFamily="34" charset="0"/>
              <a:buChar char="•"/>
            </a:pPr>
            <a:r>
              <a:rPr lang="en-US" sz="1200" dirty="0">
                <a:solidFill>
                  <a:schemeClr val="bg1"/>
                </a:solidFill>
              </a:rPr>
              <a:t>You'll experience a sense of improving with every presentation</a:t>
            </a:r>
          </a:p>
          <a:p>
            <a:pPr marL="457200" indent="-457200">
              <a:buFont typeface="Arial" panose="020B0604020202020204" pitchFamily="34" charset="0"/>
              <a:buChar char="•"/>
            </a:pPr>
            <a:endParaRPr lang="en-US" sz="1200" dirty="0">
              <a:solidFill>
                <a:schemeClr val="bg1"/>
              </a:solidFill>
            </a:endParaRPr>
          </a:p>
          <a:p>
            <a:pPr marL="457200" indent="-457200">
              <a:buFont typeface="Arial" panose="020B0604020202020204" pitchFamily="34" charset="0"/>
              <a:buChar char="•"/>
            </a:pPr>
            <a:r>
              <a:rPr lang="en-US" sz="1200" dirty="0">
                <a:solidFill>
                  <a:schemeClr val="bg1"/>
                </a:solidFill>
              </a:rPr>
              <a:t>Your buy-in and success rates will escalate</a:t>
            </a:r>
          </a:p>
          <a:p>
            <a:pPr marL="457200" indent="-457200">
              <a:buFont typeface="Arial" panose="020B0604020202020204" pitchFamily="34" charset="0"/>
              <a:buChar char="•"/>
            </a:pPr>
            <a:endParaRPr lang="en-US" sz="1200" dirty="0">
              <a:solidFill>
                <a:schemeClr val="bg1"/>
              </a:solidFill>
            </a:endParaRPr>
          </a:p>
          <a:p>
            <a:pPr marL="457200" indent="-457200">
              <a:buFont typeface="Arial" panose="020B0604020202020204" pitchFamily="34" charset="0"/>
              <a:buChar char="•"/>
            </a:pPr>
            <a:r>
              <a:rPr lang="en-US" sz="1200" dirty="0">
                <a:solidFill>
                  <a:schemeClr val="bg1"/>
                </a:solidFill>
              </a:rPr>
              <a:t>You’ll feel proud of your presentations and the impact you’re making</a:t>
            </a:r>
          </a:p>
          <a:p>
            <a:pPr marL="457200" indent="-457200">
              <a:buFont typeface="Arial" panose="020B0604020202020204" pitchFamily="34" charset="0"/>
              <a:buChar char="•"/>
            </a:pPr>
            <a:endParaRPr lang="en-US" sz="1200" dirty="0">
              <a:solidFill>
                <a:schemeClr val="bg1"/>
              </a:solidFill>
            </a:endParaRPr>
          </a:p>
          <a:p>
            <a:pPr marL="457200" indent="-457200">
              <a:buFont typeface="Arial" panose="020B0604020202020204" pitchFamily="34" charset="0"/>
              <a:buChar char="•"/>
            </a:pPr>
            <a:r>
              <a:rPr lang="en-US" sz="1200" dirty="0">
                <a:solidFill>
                  <a:schemeClr val="bg1"/>
                </a:solidFill>
              </a:rPr>
              <a:t>You will enjoy and look forward to speaking</a:t>
            </a:r>
          </a:p>
          <a:p>
            <a:pPr marL="457200" indent="-457200">
              <a:buFont typeface="Arial" panose="020B0604020202020204" pitchFamily="34" charset="0"/>
              <a:buChar char="•"/>
            </a:pPr>
            <a:endParaRPr lang="en-US" sz="1200" dirty="0">
              <a:solidFill>
                <a:schemeClr val="bg1"/>
              </a:solidFill>
            </a:endParaRPr>
          </a:p>
          <a:p>
            <a:pPr marL="457200" indent="-457200">
              <a:buFont typeface="Arial" panose="020B0604020202020204" pitchFamily="34" charset="0"/>
              <a:buChar char="•"/>
            </a:pPr>
            <a:r>
              <a:rPr lang="en-US" sz="1200" dirty="0">
                <a:solidFill>
                  <a:schemeClr val="bg1"/>
                </a:solidFill>
              </a:rPr>
              <a:t>You’ll be able to seek and embrace speaking opportunities</a:t>
            </a:r>
          </a:p>
          <a:p>
            <a:endParaRPr lang="en-US" sz="1200" dirty="0">
              <a:solidFill>
                <a:schemeClr val="bg1"/>
              </a:solidFill>
            </a:endParaRPr>
          </a:p>
          <a:p>
            <a:endParaRPr lang="en-US" sz="1200" dirty="0">
              <a:solidFill>
                <a:schemeClr val="bg1"/>
              </a:solidFill>
            </a:endParaRPr>
          </a:p>
          <a:p>
            <a:endParaRPr lang="en-US" sz="1200" dirty="0">
              <a:solidFill>
                <a:schemeClr val="bg1"/>
              </a:solidFill>
            </a:endParaRPr>
          </a:p>
          <a:p>
            <a:r>
              <a:rPr lang="en-US" sz="1200" dirty="0">
                <a:solidFill>
                  <a:schemeClr val="bg1"/>
                </a:solidFill>
              </a:rPr>
              <a:t>AND Finally, to fully harness the power of this system, you must know how to cultivate your mind, improve with every presentation and even more importantly, to enjoy yourself – from the minute you find out you’re speaking until well after you’ve finished!</a:t>
            </a:r>
          </a:p>
          <a:p>
            <a:endParaRPr lang="en-US" sz="1200" dirty="0">
              <a:solidFill>
                <a:schemeClr val="bg1"/>
              </a:solidFill>
            </a:endParaRPr>
          </a:p>
          <a:p>
            <a:r>
              <a:rPr lang="en-US" sz="1200" dirty="0">
                <a:solidFill>
                  <a:schemeClr val="bg1"/>
                </a:solidFill>
              </a:rPr>
              <a:t>The high-stakes nature of your role means you can't afford to leave these things up to chance when speaking.</a:t>
            </a:r>
          </a:p>
          <a:p>
            <a:endParaRPr lang="en-AU" dirty="0"/>
          </a:p>
        </p:txBody>
      </p:sp>
      <p:sp>
        <p:nvSpPr>
          <p:cNvPr id="4" name="Slide Number Placeholder 3">
            <a:extLst>
              <a:ext uri="{FF2B5EF4-FFF2-40B4-BE49-F238E27FC236}">
                <a16:creationId xmlns:a16="http://schemas.microsoft.com/office/drawing/2014/main" id="{7D175D4B-11A3-34D5-4CAA-DA2A85C451A2}"/>
              </a:ext>
            </a:extLst>
          </p:cNvPr>
          <p:cNvSpPr>
            <a:spLocks noGrp="1"/>
          </p:cNvSpPr>
          <p:nvPr>
            <p:ph type="sldNum" sz="quarter" idx="5"/>
          </p:nvPr>
        </p:nvSpPr>
        <p:spPr/>
        <p:txBody>
          <a:bodyPr/>
          <a:lstStyle/>
          <a:p>
            <a:fld id="{2178EE50-E383-462E-826E-0A2B938463CA}" type="slidenum">
              <a:rPr lang="en-AU" smtClean="0"/>
              <a:t>49</a:t>
            </a:fld>
            <a:endParaRPr lang="en-AU"/>
          </a:p>
        </p:txBody>
      </p:sp>
    </p:spTree>
    <p:extLst>
      <p:ext uri="{BB962C8B-B14F-4D97-AF65-F5344CB8AC3E}">
        <p14:creationId xmlns:p14="http://schemas.microsoft.com/office/powerpoint/2010/main" val="30028397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F9109-6A72-A57D-5ECF-343FB07482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C2C59-40F3-2E1D-CC55-A23F418D05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34E4F17-78F7-405B-BB08-3711F4BE7E18}"/>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49D5D397-6965-7EF2-3E23-66F86ECE2C64}"/>
              </a:ext>
            </a:extLst>
          </p:cNvPr>
          <p:cNvSpPr>
            <a:spLocks noGrp="1"/>
          </p:cNvSpPr>
          <p:nvPr>
            <p:ph type="sldNum" sz="quarter" idx="5"/>
          </p:nvPr>
        </p:nvSpPr>
        <p:spPr/>
        <p:txBody>
          <a:bodyPr/>
          <a:lstStyle/>
          <a:p>
            <a:fld id="{2178EE50-E383-462E-826E-0A2B938463CA}" type="slidenum">
              <a:rPr lang="en-AU" smtClean="0"/>
              <a:t>50</a:t>
            </a:fld>
            <a:endParaRPr lang="en-AU"/>
          </a:p>
        </p:txBody>
      </p:sp>
    </p:spTree>
    <p:extLst>
      <p:ext uri="{BB962C8B-B14F-4D97-AF65-F5344CB8AC3E}">
        <p14:creationId xmlns:p14="http://schemas.microsoft.com/office/powerpoint/2010/main" val="19930072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AA304-ADD3-5701-7416-5861F233DA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02572-C021-68EE-A04C-A082A8C61E7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F560C50-0CEC-5F7A-1BFC-4BB19FAE174F}"/>
              </a:ext>
            </a:extLst>
          </p:cNvPr>
          <p:cNvSpPr>
            <a:spLocks noGrp="1"/>
          </p:cNvSpPr>
          <p:nvPr>
            <p:ph type="body" idx="1"/>
          </p:nvPr>
        </p:nvSpPr>
        <p:spPr/>
        <p:txBody>
          <a:bodyPr/>
          <a:lstStyle/>
          <a:p>
            <a:r>
              <a:rPr lang="en-US" dirty="0"/>
              <a:t>"When everything is said and done…</a:t>
            </a:r>
          </a:p>
          <a:p>
            <a:pPr>
              <a:buFont typeface="Arial" panose="020B0604020202020204" pitchFamily="34" charset="0"/>
              <a:buChar char="•"/>
            </a:pPr>
            <a:r>
              <a:rPr lang="en-US" dirty="0"/>
              <a:t>You’ll have rewired your whole system to dissolve your speaking fear, so it stops derailing you – and so you can feel calm and in control in any speaking situation.</a:t>
            </a:r>
          </a:p>
          <a:p>
            <a:pPr>
              <a:buFont typeface="Arial" panose="020B0604020202020204" pitchFamily="34" charset="0"/>
              <a:buChar char="•"/>
            </a:pPr>
            <a:r>
              <a:rPr lang="en-US" dirty="0"/>
              <a:t>You’ll feel comfortable being totally yourself (just like you normally feel with your close friends or family) </a:t>
            </a:r>
          </a:p>
          <a:p>
            <a:pPr>
              <a:buFont typeface="Arial" panose="020B0604020202020204" pitchFamily="34" charset="0"/>
              <a:buChar char="•"/>
            </a:pPr>
            <a:r>
              <a:rPr lang="en-US" dirty="0"/>
              <a:t>You’ll feel confident in you abilities to do yourself and your audience justice, no matter what challenges occur while you speak</a:t>
            </a:r>
          </a:p>
          <a:p>
            <a:pPr>
              <a:buFont typeface="Arial" panose="020B0604020202020204" pitchFamily="34" charset="0"/>
              <a:buChar char="•"/>
            </a:pPr>
            <a:r>
              <a:rPr lang="en-US" dirty="0"/>
              <a:t>You’’</a:t>
            </a:r>
            <a:r>
              <a:rPr lang="en-US" dirty="0" err="1"/>
              <a:t>ll</a:t>
            </a:r>
            <a:r>
              <a:rPr lang="en-US" dirty="0"/>
              <a:t> engage your audience in </a:t>
            </a:r>
            <a:r>
              <a:rPr lang="en-US" dirty="0" err="1"/>
              <a:t>compeletyl</a:t>
            </a:r>
            <a:r>
              <a:rPr lang="en-US" dirty="0"/>
              <a:t> different ways than you do now, that are so much more likely to arouse their curiosity and desire  to buy-in</a:t>
            </a:r>
          </a:p>
          <a:p>
            <a:pPr>
              <a:buFont typeface="Arial" panose="020B0604020202020204" pitchFamily="34" charset="0"/>
              <a:buChar char="•"/>
            </a:pPr>
            <a:r>
              <a:rPr lang="en-US" dirty="0"/>
              <a:t>AND</a:t>
            </a:r>
          </a:p>
          <a:p>
            <a:pPr>
              <a:buFont typeface="Arial" panose="020B0604020202020204" pitchFamily="34" charset="0"/>
              <a:buChar char="•"/>
            </a:pPr>
            <a:r>
              <a:rPr lang="en-US" dirty="0"/>
              <a:t>Most importantly, you’ll enjoy the whole process from the moment you know your speaking until well after you’ve finished… </a:t>
            </a:r>
            <a:r>
              <a:rPr lang="en-US" dirty="0" err="1"/>
              <a:t>sa</a:t>
            </a:r>
            <a:r>
              <a:rPr lang="en-US" dirty="0"/>
              <a:t> I now believe, after all my decades of suffering,  we are designed to enjoy this whole process.</a:t>
            </a:r>
          </a:p>
          <a:p>
            <a:pPr>
              <a:buFont typeface="Arial" panose="020B0604020202020204" pitchFamily="34" charset="0"/>
              <a:buChar char="•"/>
            </a:pPr>
            <a:endParaRPr lang="en-US" dirty="0"/>
          </a:p>
          <a:p>
            <a:pPr>
              <a:buFont typeface="Arial" panose="020B0604020202020204" pitchFamily="34" charset="0"/>
              <a:buChar char="•"/>
            </a:pPr>
            <a:r>
              <a:rPr lang="en-US" dirty="0"/>
              <a:t>And that process keeps looping around, building mor confidence, more competence and more </a:t>
            </a:r>
            <a:r>
              <a:rPr lang="en-US" dirty="0" err="1"/>
              <a:t>enyemtn</a:t>
            </a:r>
            <a:endParaRPr lang="en-US" dirty="0"/>
          </a:p>
          <a:p>
            <a:pPr>
              <a:buFont typeface="Arial" panose="020B0604020202020204" pitchFamily="34" charset="0"/>
              <a:buChar char="•"/>
            </a:pPr>
            <a:r>
              <a:rPr lang="en-US" dirty="0"/>
              <a:t>And that’s why our clients meet their </a:t>
            </a:r>
            <a:r>
              <a:rPr lang="en-US" dirty="0" err="1"/>
              <a:t>goald</a:t>
            </a:r>
            <a:r>
              <a:rPr lang="en-US" dirty="0"/>
              <a:t> but usually go way beyond them</a:t>
            </a:r>
          </a:p>
          <a:p>
            <a:pPr>
              <a:buFont typeface="Arial" panose="020B0604020202020204" pitchFamily="34" charset="0"/>
              <a:buChar char="•"/>
            </a:pPr>
            <a:endParaRPr lang="en-US" dirty="0"/>
          </a:p>
          <a:p>
            <a:pPr>
              <a:buFont typeface="Arial" panose="020B0604020202020204" pitchFamily="34" charset="0"/>
              <a:buChar char="•"/>
            </a:pPr>
            <a:r>
              <a:rPr lang="en-US" dirty="0"/>
              <a:t>EG </a:t>
            </a:r>
            <a:r>
              <a:rPr lang="en-US" dirty="0" err="1"/>
              <a:t>joanna</a:t>
            </a:r>
            <a:r>
              <a:rPr lang="en-US" dirty="0"/>
              <a:t>, </a:t>
            </a:r>
            <a:r>
              <a:rPr lang="en-US" dirty="0" err="1"/>
              <a:t>brett</a:t>
            </a:r>
            <a:r>
              <a:rPr lang="en-US" dirty="0"/>
              <a:t> </a:t>
            </a:r>
            <a:r>
              <a:rPr lang="en-US" dirty="0" err="1"/>
              <a:t>monica</a:t>
            </a: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 be able to easily showcase </a:t>
            </a:r>
            <a:r>
              <a:rPr lang="en-US" b="1" dirty="0"/>
              <a:t>your unique strengths and leadership style</a:t>
            </a:r>
            <a:r>
              <a:rPr lang="en-US" dirty="0"/>
              <a:t>, captivating your audience with </a:t>
            </a:r>
            <a:r>
              <a:rPr lang="en-US" b="1" dirty="0"/>
              <a:t>Compelling Congruence</a:t>
            </a:r>
            <a:r>
              <a:rPr lang="en-US" dirty="0"/>
              <a:t>.</a:t>
            </a:r>
          </a:p>
          <a:p>
            <a:pPr>
              <a:buFont typeface="Arial" panose="020B0604020202020204" pitchFamily="34" charset="0"/>
              <a:buChar char="•"/>
            </a:pPr>
            <a:r>
              <a:rPr lang="en-US" dirty="0"/>
              <a:t>Your message will be </a:t>
            </a:r>
            <a:r>
              <a:rPr lang="en-US" b="1" dirty="0"/>
              <a:t>crystal clear</a:t>
            </a:r>
            <a:r>
              <a:rPr lang="en-US" dirty="0"/>
              <a:t> and resonate deeply with any audience, thanks to </a:t>
            </a:r>
            <a:r>
              <a:rPr lang="en-US" b="1" dirty="0"/>
              <a:t>Cutting-Edge Clarity</a:t>
            </a:r>
            <a:r>
              <a:rPr lang="en-US" dirty="0"/>
              <a:t>.</a:t>
            </a:r>
          </a:p>
          <a:p>
            <a:pPr>
              <a:buFont typeface="Arial" panose="020B0604020202020204" pitchFamily="34" charset="0"/>
              <a:buChar char="•"/>
            </a:pPr>
            <a:r>
              <a:rPr lang="en-US" dirty="0"/>
              <a:t>And you’ll actually </a:t>
            </a:r>
            <a:r>
              <a:rPr lang="en-US" b="1" dirty="0"/>
              <a:t>enjoy the process of speaking</a:t>
            </a:r>
            <a:r>
              <a:rPr lang="en-US" dirty="0"/>
              <a:t>, connecting with your audience in a way that feels exciting and rewarding, creating a positive feedback loop that builds even more confidence.</a:t>
            </a:r>
          </a:p>
          <a:p>
            <a:r>
              <a:rPr lang="en-US" dirty="0"/>
              <a:t>AND…you’ll finally become the confident, inspiring leader you’ve always known you were meant to be."</a:t>
            </a:r>
          </a:p>
          <a:p>
            <a:endParaRPr lang="en-US" dirty="0"/>
          </a:p>
          <a:p>
            <a:endParaRPr lang="en-US" dirty="0"/>
          </a:p>
          <a:p>
            <a:endParaRPr lang="en-US" dirty="0"/>
          </a:p>
          <a:p>
            <a:r>
              <a:rPr lang="en-US" dirty="0"/>
              <a:t>When everything is said and done…</a:t>
            </a:r>
          </a:p>
          <a:p>
            <a:pPr>
              <a:buFont typeface="Arial" panose="020B0604020202020204" pitchFamily="34" charset="0"/>
              <a:buChar char="•"/>
            </a:pPr>
            <a:r>
              <a:rPr lang="en-US" dirty="0"/>
              <a:t>You’ll have rewired your brain to eliminate fear, so you feel calm and in control in any speaking situation.</a:t>
            </a:r>
          </a:p>
          <a:p>
            <a:pPr>
              <a:buFont typeface="Arial" panose="020B0604020202020204" pitchFamily="34" charset="0"/>
              <a:buChar char="•"/>
            </a:pPr>
            <a:r>
              <a:rPr lang="en-US" dirty="0"/>
              <a:t>You’ll be able to easily showcase </a:t>
            </a:r>
            <a:r>
              <a:rPr lang="en-US" b="1" dirty="0"/>
              <a:t>your unique strengths and leadership style</a:t>
            </a:r>
            <a:r>
              <a:rPr lang="en-US" dirty="0"/>
              <a:t>, captivating your audience with </a:t>
            </a:r>
            <a:r>
              <a:rPr lang="en-US" b="1" dirty="0"/>
              <a:t>Compelling Congruence</a:t>
            </a:r>
            <a:r>
              <a:rPr lang="en-US" dirty="0"/>
              <a:t>.</a:t>
            </a:r>
          </a:p>
          <a:p>
            <a:pPr>
              <a:buFont typeface="Arial" panose="020B0604020202020204" pitchFamily="34" charset="0"/>
              <a:buChar char="•"/>
            </a:pPr>
            <a:r>
              <a:rPr lang="en-US" dirty="0"/>
              <a:t>Your message will be </a:t>
            </a:r>
            <a:r>
              <a:rPr lang="en-US" b="1" dirty="0"/>
              <a:t>crystal clear</a:t>
            </a:r>
            <a:r>
              <a:rPr lang="en-US" dirty="0"/>
              <a:t> and resonate deeply with any audience, thanks to </a:t>
            </a:r>
            <a:r>
              <a:rPr lang="en-US" b="1" dirty="0"/>
              <a:t>Cutting-Edge Clarity</a:t>
            </a:r>
            <a:r>
              <a:rPr lang="en-US" dirty="0"/>
              <a:t>.</a:t>
            </a:r>
          </a:p>
          <a:p>
            <a:pPr>
              <a:buFont typeface="Arial" panose="020B0604020202020204" pitchFamily="34" charset="0"/>
              <a:buChar char="•"/>
            </a:pPr>
            <a:r>
              <a:rPr lang="en-US" dirty="0"/>
              <a:t>And you’ll actually </a:t>
            </a:r>
            <a:r>
              <a:rPr lang="en-US" b="1" dirty="0"/>
              <a:t>enjoy the process of speaking</a:t>
            </a:r>
            <a:r>
              <a:rPr lang="en-US" dirty="0"/>
              <a:t>, connecting with your audience in a way that feels exciting and rewarding, creating a positive feedback loop that builds even more confidence.</a:t>
            </a:r>
          </a:p>
          <a:p>
            <a:endParaRPr lang="en-AU" dirty="0"/>
          </a:p>
        </p:txBody>
      </p:sp>
      <p:sp>
        <p:nvSpPr>
          <p:cNvPr id="4" name="Slide Number Placeholder 3">
            <a:extLst>
              <a:ext uri="{FF2B5EF4-FFF2-40B4-BE49-F238E27FC236}">
                <a16:creationId xmlns:a16="http://schemas.microsoft.com/office/drawing/2014/main" id="{3260880F-979D-7004-C25B-25F8C2E15114}"/>
              </a:ext>
            </a:extLst>
          </p:cNvPr>
          <p:cNvSpPr>
            <a:spLocks noGrp="1"/>
          </p:cNvSpPr>
          <p:nvPr>
            <p:ph type="sldNum" sz="quarter" idx="5"/>
          </p:nvPr>
        </p:nvSpPr>
        <p:spPr/>
        <p:txBody>
          <a:bodyPr/>
          <a:lstStyle/>
          <a:p>
            <a:fld id="{2178EE50-E383-462E-826E-0A2B938463CA}" type="slidenum">
              <a:rPr lang="en-AU" smtClean="0"/>
              <a:t>51</a:t>
            </a:fld>
            <a:endParaRPr lang="en-AU"/>
          </a:p>
        </p:txBody>
      </p:sp>
    </p:spTree>
    <p:extLst>
      <p:ext uri="{BB962C8B-B14F-4D97-AF65-F5344CB8AC3E}">
        <p14:creationId xmlns:p14="http://schemas.microsoft.com/office/powerpoint/2010/main" val="575700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1050925" lvl="0" indent="-342900">
              <a:lnSpc>
                <a:spcPct val="107000"/>
              </a:lnSpc>
              <a:spcAft>
                <a:spcPts val="800"/>
              </a:spcAft>
              <a:buSzPts val="1000"/>
              <a:buFont typeface="Symbol" panose="05050102010706020507" pitchFamily="18" charset="2"/>
              <a:buChar char=""/>
              <a:tabLst>
                <a:tab pos="457200" algn="l"/>
              </a:tabLst>
            </a:pPr>
            <a:endParaRPr lang="en-AU"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1050925" lvl="0" indent="-342900">
              <a:lnSpc>
                <a:spcPct val="107000"/>
              </a:lnSpc>
              <a:spcAft>
                <a:spcPts val="800"/>
              </a:spcAft>
              <a:buSzPts val="1000"/>
              <a:buFont typeface="Symbol" panose="05050102010706020507" pitchFamily="18" charset="2"/>
              <a:buChar char=""/>
              <a:tabLst>
                <a:tab pos="457200" algn="l"/>
              </a:tabLs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For those of you who don’t know me, Here’s a bit about me</a:t>
            </a:r>
          </a:p>
          <a:p>
            <a:pPr marL="342900" marR="1050925" lvl="0" indent="-342900">
              <a:lnSpc>
                <a:spcPct val="107000"/>
              </a:lnSpc>
              <a:spcAft>
                <a:spcPts val="800"/>
              </a:spcAft>
              <a:buSzPts val="1000"/>
              <a:buFont typeface="Symbol" panose="05050102010706020507" pitchFamily="18" charset="2"/>
              <a:buChar char=""/>
              <a:tabLst>
                <a:tab pos="457200" algn="l"/>
              </a:tabLs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In this photo I’m presenting at a large leadership event, but I wasn’t always able to speak in front of an audience. </a:t>
            </a:r>
          </a:p>
          <a:p>
            <a:pPr marL="342900" marR="1050925" lvl="0" indent="-342900">
              <a:lnSpc>
                <a:spcPct val="107000"/>
              </a:lnSpc>
              <a:spcAft>
                <a:spcPts val="800"/>
              </a:spcAft>
              <a:buSzPts val="1000"/>
              <a:buFont typeface="Symbol" panose="05050102010706020507" pitchFamily="18" charset="2"/>
              <a:buChar char=""/>
              <a:tabLst>
                <a:tab pos="457200" algn="l"/>
              </a:tabLs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In fact I was so painfully shy and introverted, I was barely able to speak in front of anyone. </a:t>
            </a:r>
          </a:p>
          <a:p>
            <a:pPr marL="342900" marR="1050925" lvl="0" indent="-342900">
              <a:lnSpc>
                <a:spcPct val="107000"/>
              </a:lnSpc>
              <a:spcAft>
                <a:spcPts val="800"/>
              </a:spcAft>
              <a:buSzPts val="1000"/>
              <a:buFont typeface="Symbol" panose="05050102010706020507" pitchFamily="18" charset="2"/>
              <a:buChar char=""/>
              <a:tabLst>
                <a:tab pos="457200" algn="l"/>
              </a:tabLs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After doing absolutely EVERYTHING available  - courses, therapy, books NLP, meditation, you name it, crème de la crème,</a:t>
            </a:r>
          </a:p>
          <a:p>
            <a:pPr marL="342900" marR="1050925" lvl="0" indent="-342900">
              <a:lnSpc>
                <a:spcPct val="107000"/>
              </a:lnSpc>
              <a:spcAft>
                <a:spcPts val="800"/>
              </a:spcAft>
              <a:buSzPts val="1000"/>
              <a:buFont typeface="Symbol" panose="05050102010706020507" pitchFamily="18" charset="2"/>
              <a:buChar char=""/>
              <a:tabLst>
                <a:tab pos="457200" algn="l"/>
              </a:tabLs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I was still struggling. </a:t>
            </a:r>
          </a:p>
          <a:p>
            <a:pPr marL="342900" marR="1050925" lvl="0" indent="-342900">
              <a:lnSpc>
                <a:spcPct val="107000"/>
              </a:lnSpc>
              <a:spcAft>
                <a:spcPts val="800"/>
              </a:spcAft>
              <a:buSzPts val="1000"/>
              <a:buFont typeface="Symbol" panose="05050102010706020507" pitchFamily="18" charset="2"/>
              <a:buChar char=""/>
              <a:tabLst>
                <a:tab pos="457200" algn="l"/>
              </a:tabLs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I nearly gave up and then discovered a way to start doing the exact opposite of everything I’d been taught. </a:t>
            </a:r>
          </a:p>
          <a:p>
            <a:pPr marL="342900" marR="1050925" lvl="0" indent="-342900">
              <a:lnSpc>
                <a:spcPct val="107000"/>
              </a:lnSpc>
              <a:spcAft>
                <a:spcPts val="800"/>
              </a:spcAft>
              <a:buSzPts val="1000"/>
              <a:buFont typeface="Symbol" panose="05050102010706020507" pitchFamily="18" charset="2"/>
              <a:buChar char=""/>
              <a:tabLst>
                <a:tab pos="457200" algn="l"/>
              </a:tabLs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And that was a total game-changer for me.</a:t>
            </a:r>
          </a:p>
          <a:p>
            <a:pPr marL="342900" marR="1050925" lvl="0" indent="-342900">
              <a:lnSpc>
                <a:spcPct val="107000"/>
              </a:lnSpc>
              <a:spcAft>
                <a:spcPts val="800"/>
              </a:spcAft>
              <a:buSzPts val="1000"/>
              <a:buFont typeface="Symbol" panose="05050102010706020507" pitchFamily="18" charset="2"/>
              <a:buChar char=""/>
              <a:tabLst>
                <a:tab pos="457200" algn="l"/>
              </a:tabLs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More and more events</a:t>
            </a:r>
          </a:p>
          <a:p>
            <a:pPr marL="342900" marR="1050925" lvl="0" indent="-342900">
              <a:lnSpc>
                <a:spcPct val="107000"/>
              </a:lnSpc>
              <a:spcAft>
                <a:spcPts val="800"/>
              </a:spcAft>
              <a:buSzPts val="1000"/>
              <a:buFont typeface="Symbol" panose="05050102010706020507" pitchFamily="18" charset="2"/>
              <a:buChar char=""/>
              <a:tabLst>
                <a:tab pos="457200" algn="l"/>
              </a:tabLs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Led to people coming to ask how I’d done it and could I teach them…. And that’s how FS was born.</a:t>
            </a:r>
          </a:p>
          <a:p>
            <a:pPr marL="342900" marR="1050925" lvl="0" indent="-342900">
              <a:lnSpc>
                <a:spcPct val="107000"/>
              </a:lnSpc>
              <a:spcAft>
                <a:spcPts val="800"/>
              </a:spcAft>
              <a:buSzPts val="1000"/>
              <a:buFont typeface="Symbol" panose="05050102010706020507" pitchFamily="18" charset="2"/>
              <a:buChar char=""/>
              <a:tabLst>
                <a:tab pos="457200" algn="l"/>
              </a:tabLst>
            </a:pPr>
            <a:endParaRPr lang="en-AU"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457200" indent="-457200">
              <a:buFont typeface="Arial" panose="020B0604020202020204" pitchFamily="34" charset="0"/>
              <a:buChar char="•"/>
            </a:pPr>
            <a:r>
              <a:rPr lang="en-US" sz="2800" dirty="0"/>
              <a:t>Over the past few decades, I’ve had the privilege of helping hundreds (probably closer to thousands) of high-caliber leaders dissolve the nerves, overcome speaking anxiety and finally speak and lead with high-level impact</a:t>
            </a:r>
          </a:p>
          <a:p>
            <a:pPr marL="457200" indent="-457200">
              <a:buFont typeface="Arial" panose="020B0604020202020204" pitchFamily="34" charset="0"/>
              <a:buChar char="•"/>
            </a:pPr>
            <a:r>
              <a:rPr lang="en-US" sz="2800" dirty="0"/>
              <a:t>My clients succeed at doing this—even if they’ve struggled with nerves for decades, blanked out in high-stakes moments, or avoided speaking opportunities altogether.</a:t>
            </a:r>
          </a:p>
          <a:p>
            <a:endParaRPr lang="en-US" sz="2800" dirty="0"/>
          </a:p>
          <a:p>
            <a:r>
              <a:rPr lang="en-US" sz="2800" dirty="0"/>
              <a:t>So let me ask you this; (next slide)</a:t>
            </a:r>
          </a:p>
          <a:p>
            <a:endParaRPr lang="en-US" sz="2800" dirty="0"/>
          </a:p>
          <a:p>
            <a:br>
              <a:rPr lang="en-US" sz="2800" dirty="0"/>
            </a:br>
            <a:endParaRPr lang="en-US" sz="2800" dirty="0"/>
          </a:p>
          <a:p>
            <a:pPr marL="342900" marR="1050925" lvl="0" indent="-342900">
              <a:lnSpc>
                <a:spcPct val="107000"/>
              </a:lnSpc>
              <a:spcAft>
                <a:spcPts val="800"/>
              </a:spcAft>
              <a:buSzPts val="1000"/>
              <a:buFont typeface="Symbol" panose="05050102010706020507" pitchFamily="18" charset="2"/>
              <a:buChar char=""/>
              <a:tabLst>
                <a:tab pos="457200" algn="l"/>
              </a:tabLst>
            </a:pPr>
            <a:endParaRPr lang="en-AU" sz="18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5</a:t>
            </a:fld>
            <a:endParaRPr lang="en-AU"/>
          </a:p>
        </p:txBody>
      </p:sp>
    </p:spTree>
    <p:extLst>
      <p:ext uri="{BB962C8B-B14F-4D97-AF65-F5344CB8AC3E}">
        <p14:creationId xmlns:p14="http://schemas.microsoft.com/office/powerpoint/2010/main" val="2398281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8341A-D57C-509E-081C-70FFE7B10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01DE5-1B0D-AD96-D78F-024F79C668D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D36FE1E-D73D-CD00-7371-FD60C09FBB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AND…you’ll finally become the confident, inspiring leader you’ve always known you were meant to be.“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be living so much more into your own potential and feel more fulfilled.</a:t>
            </a:r>
          </a:p>
          <a:p>
            <a:endParaRPr lang="en-AU" dirty="0"/>
          </a:p>
        </p:txBody>
      </p:sp>
      <p:sp>
        <p:nvSpPr>
          <p:cNvPr id="4" name="Slide Number Placeholder 3">
            <a:extLst>
              <a:ext uri="{FF2B5EF4-FFF2-40B4-BE49-F238E27FC236}">
                <a16:creationId xmlns:a16="http://schemas.microsoft.com/office/drawing/2014/main" id="{EE50DF5C-04FC-015B-A437-871089FEB86C}"/>
              </a:ext>
            </a:extLst>
          </p:cNvPr>
          <p:cNvSpPr>
            <a:spLocks noGrp="1"/>
          </p:cNvSpPr>
          <p:nvPr>
            <p:ph type="sldNum" sz="quarter" idx="5"/>
          </p:nvPr>
        </p:nvSpPr>
        <p:spPr/>
        <p:txBody>
          <a:bodyPr/>
          <a:lstStyle/>
          <a:p>
            <a:fld id="{2178EE50-E383-462E-826E-0A2B938463CA}" type="slidenum">
              <a:rPr lang="en-AU" smtClean="0"/>
              <a:t>52</a:t>
            </a:fld>
            <a:endParaRPr lang="en-AU"/>
          </a:p>
        </p:txBody>
      </p:sp>
    </p:spTree>
    <p:extLst>
      <p:ext uri="{BB962C8B-B14F-4D97-AF65-F5344CB8AC3E}">
        <p14:creationId xmlns:p14="http://schemas.microsoft.com/office/powerpoint/2010/main" val="3680606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800" dirty="0"/>
              <a:t>Once you have this, you’ll have a start-to-finish system for going from fearful and frustrated to confident and impactful in as little as 8 weeks.</a:t>
            </a:r>
          </a:p>
          <a:p>
            <a:r>
              <a:rPr lang="en-US" sz="2800" b="1" dirty="0"/>
              <a:t>What to Speak:</a:t>
            </a:r>
            <a:endParaRPr lang="en-US" sz="2800" dirty="0"/>
          </a:p>
          <a:p>
            <a:r>
              <a:rPr lang="en-US" sz="2800" dirty="0"/>
              <a:t>"The bottom line is this: once you have this system, you’ll have a start-to-finish roadmap for going from feeling fearful, frustrated, and stuck to becoming a confident, impactful leader in as little as 90 days.</a:t>
            </a:r>
          </a:p>
          <a:p>
            <a:r>
              <a:rPr lang="en-US" sz="2800" dirty="0"/>
              <a:t>Do you see how powerful this is?</a:t>
            </a:r>
          </a:p>
          <a:p>
            <a:r>
              <a:rPr lang="en-US" sz="2800" dirty="0"/>
              <a:t>Like I said earlier, everything you’ve been feeling—</a:t>
            </a:r>
            <a:r>
              <a:rPr lang="en-US" sz="2800" b="1" dirty="0"/>
              <a:t>the fear, the self-doubt, the frustration of not knowing how to fix it</a:t>
            </a:r>
            <a:r>
              <a:rPr lang="en-US" sz="2800" dirty="0"/>
              <a:t>—none of that is your fault. You just didn’t have a system.</a:t>
            </a:r>
          </a:p>
          <a:p>
            <a:r>
              <a:rPr lang="en-US" sz="2800" dirty="0"/>
              <a:t>But now that you do, you owe it to yourself—and the people who depend on you—to use it. Imagine starting TODAY to transform your confidence and feel the relief, pride, and excitement of stepping into the leader you were born to be."</a:t>
            </a:r>
          </a:p>
          <a:p>
            <a:pPr marR="1050925">
              <a:lnSpc>
                <a:spcPct val="107000"/>
              </a:lnSpc>
              <a:spcAft>
                <a:spcPts val="800"/>
              </a:spcAft>
            </a:pPr>
            <a:endParaRPr lang="en-AU"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1050925" lvl="0" indent="0" algn="l" defTabSz="914400" rtl="0" eaLnBrk="1" fontAlgn="auto" latinLnBrk="0" hangingPunct="1">
              <a:lnSpc>
                <a:spcPct val="107000"/>
              </a:lnSpc>
              <a:spcBef>
                <a:spcPts val="0"/>
              </a:spcBef>
              <a:spcAft>
                <a:spcPts val="800"/>
              </a:spcAft>
              <a:buClrTx/>
              <a:buSzTx/>
              <a:buFontTx/>
              <a:buNone/>
              <a:tabLst/>
              <a:defRPr/>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you'll savour the fulfillment of knowing that you're leveraging your voice to live into your potential and leave the legacy you were destined to leave</a:t>
            </a:r>
            <a:endParaRPr lang="en-AU" sz="1800" dirty="0"/>
          </a:p>
          <a:p>
            <a:pPr marR="1050925">
              <a:lnSpc>
                <a:spcPct val="107000"/>
              </a:lnSpc>
              <a:spcAft>
                <a:spcPts val="800"/>
              </a:spcAft>
            </a:pPr>
            <a:endParaRPr lang="en-AU"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R="1050925">
              <a:lnSpc>
                <a:spcPct val="107000"/>
              </a:lnSpc>
              <a:spcAft>
                <a:spcPts val="800"/>
              </a:spcAft>
            </a:pPr>
            <a:endParaRPr lang="en-AU"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R="1050925">
              <a:lnSpc>
                <a:spcPct val="107000"/>
              </a:lnSpc>
              <a:spcAft>
                <a:spcPts val="800"/>
              </a:spcAf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So those are the 4 </a:t>
            </a:r>
            <a:r>
              <a:rPr lang="en-AU" sz="1800" b="1" kern="100" dirty="0" err="1">
                <a:effectLst/>
                <a:latin typeface="Aptos" panose="020B0004020202020204" pitchFamily="34" charset="0"/>
                <a:ea typeface="Aptos" panose="020B0004020202020204" pitchFamily="34" charset="0"/>
                <a:cs typeface="Times New Roman" panose="02020603050405020304" pitchFamily="18" charset="0"/>
              </a:rPr>
              <a:t>pilars</a:t>
            </a:r>
            <a:r>
              <a:rPr lang="en-AU" sz="1800" b="1" kern="100" dirty="0">
                <a:effectLst/>
                <a:latin typeface="Aptos" panose="020B0004020202020204" pitchFamily="34" charset="0"/>
                <a:ea typeface="Aptos" panose="020B0004020202020204" pitchFamily="34" charset="0"/>
                <a:cs typeface="Times New Roman" panose="02020603050405020304" pitchFamily="18" charset="0"/>
              </a:rPr>
              <a:t> of the FS System</a:t>
            </a:r>
          </a:p>
          <a:p>
            <a:pPr marR="1050925">
              <a:lnSpc>
                <a:spcPct val="107000"/>
              </a:lnSpc>
              <a:spcAft>
                <a:spcPts val="800"/>
              </a:spcAft>
            </a:pPr>
            <a:endParaRPr lang="en-AU"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R="1050925">
              <a:lnSpc>
                <a:spcPct val="107000"/>
              </a:lnSpc>
              <a:spcAft>
                <a:spcPts val="800"/>
              </a:spcAf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When everything is said and done and you’ve implemented this system:</a:t>
            </a:r>
          </a:p>
          <a:p>
            <a:pPr marL="342900" marR="1050925" lvl="0" indent="-342900">
              <a:lnSpc>
                <a:spcPct val="107000"/>
              </a:lnSpc>
              <a:spcAft>
                <a:spcPts val="800"/>
              </a:spcAft>
              <a:buSzPts val="1000"/>
              <a:buFont typeface="Symbol" panose="05050102010706020507" pitchFamily="18" charset="2"/>
              <a:buChar char=""/>
              <a:tabLst>
                <a:tab pos="457200" algn="l"/>
              </a:tabLs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You'll be free from any frustration, dread or avoidance of public speaking that's held you back </a:t>
            </a:r>
          </a:p>
          <a:p>
            <a:pPr marL="342900" marR="1050925" lvl="0" indent="-342900">
              <a:lnSpc>
                <a:spcPct val="107000"/>
              </a:lnSpc>
              <a:spcAft>
                <a:spcPts val="800"/>
              </a:spcAft>
              <a:buSzPts val="1000"/>
              <a:buFont typeface="Symbol" panose="05050102010706020507" pitchFamily="18" charset="2"/>
              <a:buChar char=""/>
              <a:tabLst>
                <a:tab pos="457200" algn="l"/>
              </a:tabLs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You'll stop being hamstrung by fear, nerves, stress and anxiety in the leadup to and during your presentations </a:t>
            </a:r>
          </a:p>
          <a:p>
            <a:pPr marL="342900" marR="1050925" lvl="0" indent="-342900">
              <a:lnSpc>
                <a:spcPct val="107000"/>
              </a:lnSpc>
              <a:spcAft>
                <a:spcPts val="800"/>
              </a:spcAft>
              <a:buSzPts val="1000"/>
              <a:buFont typeface="Symbol" panose="05050102010706020507" pitchFamily="18" charset="2"/>
              <a:buChar char=""/>
              <a:tabLst>
                <a:tab pos="457200" algn="l"/>
              </a:tabLs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You’ll acquire an unwavering confidence in your ability to engage and rally any audience and make a positive impact </a:t>
            </a:r>
          </a:p>
          <a:p>
            <a:pPr marL="342900" marR="1050925" lvl="0" indent="-342900">
              <a:lnSpc>
                <a:spcPct val="107000"/>
              </a:lnSpc>
              <a:spcAft>
                <a:spcPts val="800"/>
              </a:spcAft>
              <a:buSzPts val="1000"/>
              <a:buFont typeface="Symbol" panose="05050102010706020507" pitchFamily="18" charset="2"/>
              <a:buChar char=""/>
              <a:tabLst>
                <a:tab pos="457200" algn="l"/>
              </a:tabLs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You'll enjoy and look forward to speaking and finally step fully into your stature as an admired, respected leader with the power to effect meaningful change, </a:t>
            </a:r>
          </a:p>
          <a:p>
            <a:pPr marR="1050925">
              <a:lnSpc>
                <a:spcPct val="107000"/>
              </a:lnSpc>
              <a:spcAft>
                <a:spcPts val="800"/>
              </a:spcAf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And...perhaps most importantly . . . </a:t>
            </a: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53</a:t>
            </a:fld>
            <a:endParaRPr lang="en-AU"/>
          </a:p>
        </p:txBody>
      </p:sp>
    </p:spTree>
    <p:extLst>
      <p:ext uri="{BB962C8B-B14F-4D97-AF65-F5344CB8AC3E}">
        <p14:creationId xmlns:p14="http://schemas.microsoft.com/office/powerpoint/2010/main" val="38498219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b="1" kern="100" dirty="0">
                <a:effectLst/>
                <a:latin typeface="Aptos" panose="020B0004020202020204" pitchFamily="34" charset="0"/>
                <a:ea typeface="Aptos" panose="020B0004020202020204" pitchFamily="34" charset="0"/>
                <a:cs typeface="Times New Roman" panose="02020603050405020304" pitchFamily="18" charset="0"/>
              </a:rPr>
              <a:t>you'll savour the fulfillment of knowing that you're leveraging your voice to live into your potential and leave the legacy you were destined to leave</a:t>
            </a:r>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54</a:t>
            </a:fld>
            <a:endParaRPr lang="en-AU"/>
          </a:p>
        </p:txBody>
      </p:sp>
    </p:spTree>
    <p:extLst>
      <p:ext uri="{BB962C8B-B14F-4D97-AF65-F5344CB8AC3E}">
        <p14:creationId xmlns:p14="http://schemas.microsoft.com/office/powerpoint/2010/main" val="20775527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1050925">
              <a:lnSpc>
                <a:spcPct val="107000"/>
              </a:lnSpc>
              <a:spcAft>
                <a:spcPts val="800"/>
              </a:spcAf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it’s really the way you develop these 4 keys, dissolving fear, congruent confidence, new paradigm presenting and enjoyment that’s the key. </a:t>
            </a:r>
          </a:p>
          <a:p>
            <a:pPr marR="1050925">
              <a:lnSpc>
                <a:spcPct val="107000"/>
              </a:lnSpc>
              <a:spcAft>
                <a:spcPts val="800"/>
              </a:spcAft>
            </a:pPr>
            <a:endParaRPr lang="en-AU"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R="1050925">
              <a:lnSpc>
                <a:spcPct val="107000"/>
              </a:lnSpc>
              <a:spcAft>
                <a:spcPts val="800"/>
              </a:spcAf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this exact system has worked for about a decade for many leaders and </a:t>
            </a:r>
            <a:r>
              <a:rPr lang="en-AU"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experts like you – </a:t>
            </a:r>
          </a:p>
          <a:p>
            <a:pPr marR="1050925">
              <a:lnSpc>
                <a:spcPct val="107000"/>
              </a:lnSpc>
              <a:spcAft>
                <a:spcPts val="800"/>
              </a:spcAft>
            </a:pPr>
            <a:endParaRPr lang="en-AU"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R="1050925">
              <a:lnSpc>
                <a:spcPct val="107000"/>
              </a:lnSpc>
              <a:spcAft>
                <a:spcPts val="800"/>
              </a:spcAft>
            </a:pPr>
            <a:r>
              <a:rPr lang="en-AU"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because people ALWAYS respond to congruent, clear, compelling trustworthy people, </a:t>
            </a:r>
          </a:p>
          <a:p>
            <a:pPr marR="1050925">
              <a:lnSpc>
                <a:spcPct val="107000"/>
              </a:lnSpc>
              <a:spcAft>
                <a:spcPts val="800"/>
              </a:spcAft>
            </a:pPr>
            <a:r>
              <a:rPr lang="en-AU"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especially when their needs are being met and they enjoy listening.</a:t>
            </a:r>
          </a:p>
          <a:p>
            <a:pPr marR="1050925">
              <a:lnSpc>
                <a:spcPct val="107000"/>
              </a:lnSpc>
              <a:spcAft>
                <a:spcPts val="800"/>
              </a:spcAft>
            </a:pPr>
            <a:endParaRPr lang="en-AU" sz="18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55</a:t>
            </a:fld>
            <a:endParaRPr lang="en-AU"/>
          </a:p>
        </p:txBody>
      </p:sp>
    </p:spTree>
    <p:extLst>
      <p:ext uri="{BB962C8B-B14F-4D97-AF65-F5344CB8AC3E}">
        <p14:creationId xmlns:p14="http://schemas.microsoft.com/office/powerpoint/2010/main" val="8883445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1050925" lvl="0" indent="0" algn="l" defTabSz="914400" rtl="0" eaLnBrk="1" fontAlgn="auto" latinLnBrk="0" hangingPunct="1">
              <a:lnSpc>
                <a:spcPct val="107000"/>
              </a:lnSpc>
              <a:spcBef>
                <a:spcPts val="0"/>
              </a:spcBef>
              <a:spcAft>
                <a:spcPts val="800"/>
              </a:spcAft>
              <a:buClrTx/>
              <a:buSzTx/>
              <a:buFontTx/>
              <a:buNone/>
              <a:tabLst/>
              <a:defRPr/>
            </a:pPr>
            <a:r>
              <a:rPr lang="en-US" sz="1800" dirty="0"/>
              <a:t>Now You Have a Choice…</a:t>
            </a:r>
          </a:p>
          <a:p>
            <a:pPr marR="1050925">
              <a:lnSpc>
                <a:spcPct val="107000"/>
              </a:lnSpc>
              <a:spcAft>
                <a:spcPts val="800"/>
              </a:spcAft>
            </a:pPr>
            <a:endParaRPr lang="en-AU" sz="1800" i="1" kern="100" dirty="0">
              <a:effectLst/>
              <a:latin typeface="Aptos" panose="020B0004020202020204" pitchFamily="34" charset="0"/>
              <a:ea typeface="Aptos" panose="020B0004020202020204" pitchFamily="34" charset="0"/>
              <a:cs typeface="Times New Roman" panose="02020603050405020304" pitchFamily="18" charset="0"/>
            </a:endParaRPr>
          </a:p>
          <a:p>
            <a:pPr marR="1050925">
              <a:lnSpc>
                <a:spcPct val="107000"/>
              </a:lnSpc>
              <a:spcAft>
                <a:spcPts val="800"/>
              </a:spcAft>
            </a:pPr>
            <a:r>
              <a:rPr lang="en-AU" sz="1800" i="1" kern="100" dirty="0">
                <a:effectLst/>
                <a:latin typeface="Aptos" panose="020B0004020202020204" pitchFamily="34" charset="0"/>
                <a:ea typeface="Aptos" panose="020B0004020202020204" pitchFamily="34" charset="0"/>
                <a:cs typeface="Times New Roman" panose="02020603050405020304" pitchFamily="18" charset="0"/>
              </a:rPr>
              <a:t>MY PREVIOUS VERSION:</a:t>
            </a:r>
          </a:p>
          <a:p>
            <a:pPr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You can keep living in constant fear and dread, muscling through anxiety with the same piecemeal approach for years, using band-aid coping mechanisms, like learning skills, memorising every line, projecting false confidence or doing breathing exercises.</a:t>
            </a:r>
          </a:p>
          <a:p>
            <a:pPr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You can keep letting your nerves hold you back from the platforms and audiences you're meant to speak to...dealing with the frustration of failing to fully express your expertise, the missing opportunities to expand your influence, and make an inspired impact </a:t>
            </a:r>
          </a:p>
          <a:p>
            <a:pPr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 </a:t>
            </a:r>
          </a:p>
          <a:p>
            <a:pPr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You can keep trying to </a:t>
            </a:r>
            <a:r>
              <a:rPr lang="en-AU" sz="1800" b="1" u="sng" kern="100" dirty="0">
                <a:effectLst/>
                <a:latin typeface="Aptos" panose="020B0004020202020204" pitchFamily="34" charset="0"/>
                <a:ea typeface="Aptos" panose="020B0004020202020204" pitchFamily="34" charset="0"/>
                <a:cs typeface="Times New Roman" panose="02020603050405020304" pitchFamily="18" charset="0"/>
              </a:rPr>
              <a:t>practice</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your way out of nerves, learning more techniques or looking at people who talk about fear of public speaking but don’t adequately address it – </a:t>
            </a:r>
          </a:p>
          <a:p>
            <a:pPr marR="1050925">
              <a:lnSpc>
                <a:spcPct val="107000"/>
              </a:lnSpc>
              <a:spcAft>
                <a:spcPts val="800"/>
              </a:spcAft>
            </a:pPr>
            <a:r>
              <a:rPr lang="en-AU" sz="1800" i="1" kern="100" dirty="0">
                <a:effectLst/>
                <a:latin typeface="Aptos" panose="020B0004020202020204" pitchFamily="34" charset="0"/>
                <a:ea typeface="Aptos" panose="020B0004020202020204" pitchFamily="34" charset="0"/>
                <a:cs typeface="Times New Roman" panose="02020603050405020304" pitchFamily="18" charset="0"/>
              </a:rPr>
              <a:t>OR (Karen’s version):</a:t>
            </a:r>
          </a:p>
          <a:p>
            <a:pPr marR="1050925">
              <a:lnSpc>
                <a:spcPct val="107000"/>
              </a:lnSpc>
              <a:spcAft>
                <a:spcPts val="800"/>
              </a:spcAft>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2800" dirty="0"/>
              <a:t>Now You Have a Choice…</a:t>
            </a:r>
          </a:p>
          <a:p>
            <a:r>
              <a:rPr lang="en-US" sz="2800" b="1" dirty="0"/>
              <a:t>What to Speak:</a:t>
            </a:r>
            <a:endParaRPr lang="en-US" sz="2800" dirty="0"/>
          </a:p>
          <a:p>
            <a:r>
              <a:rPr lang="en-US" sz="2800" dirty="0"/>
              <a:t>"Now you have a choice to make.</a:t>
            </a:r>
          </a:p>
          <a:p>
            <a:r>
              <a:rPr lang="en-US" sz="2800" dirty="0"/>
              <a:t>You can keep on…</a:t>
            </a:r>
          </a:p>
          <a:p>
            <a:pPr>
              <a:buFont typeface="Arial" panose="020B0604020202020204" pitchFamily="34" charset="0"/>
              <a:buChar char="•"/>
            </a:pPr>
            <a:r>
              <a:rPr lang="en-US" sz="2800" dirty="0"/>
              <a:t>Feeling paralyzed by fear every time you need to communicate your vision.</a:t>
            </a:r>
          </a:p>
          <a:p>
            <a:pPr>
              <a:buFont typeface="Arial" panose="020B0604020202020204" pitchFamily="34" charset="0"/>
              <a:buChar char="•"/>
            </a:pPr>
            <a:r>
              <a:rPr lang="en-US" sz="2800" dirty="0"/>
              <a:t>Watching opportunities slip through your fingers because you’re too nervous to step up.</a:t>
            </a:r>
          </a:p>
          <a:p>
            <a:pPr>
              <a:buFont typeface="Arial" panose="020B0604020202020204" pitchFamily="34" charset="0"/>
              <a:buChar char="•"/>
            </a:pPr>
            <a:r>
              <a:rPr lang="en-US" sz="2800" dirty="0"/>
              <a:t>Dealing with the frustration, self-doubt, and regret that comes with knowing you’re capable of so much more, but not knowing how to break through.</a:t>
            </a:r>
          </a:p>
          <a:p>
            <a:r>
              <a:rPr lang="en-US" sz="2800" dirty="0"/>
              <a:t>OR…</a:t>
            </a:r>
          </a:p>
          <a:p>
            <a:r>
              <a:rPr lang="en-US" sz="2800" dirty="0"/>
              <a:t>If you want to </a:t>
            </a:r>
            <a:r>
              <a:rPr lang="en-US" sz="2800" b="1" dirty="0"/>
              <a:t>rewire your brain</a:t>
            </a:r>
            <a:r>
              <a:rPr lang="en-US" sz="2800" dirty="0"/>
              <a:t>, eliminate fear, and step into your full confidence as a speaker—if you want to </a:t>
            </a:r>
            <a:r>
              <a:rPr lang="en-US" sz="2800" b="1" dirty="0"/>
              <a:t>captivate your audience, inspire action, and finally feel like the leader you’re meant to be</a:t>
            </a:r>
            <a:r>
              <a:rPr lang="en-US" sz="2800" dirty="0"/>
              <a:t>—</a:t>
            </a:r>
          </a:p>
          <a:p>
            <a:r>
              <a:rPr lang="en-US" sz="2800" dirty="0"/>
              <a:t>If </a:t>
            </a:r>
            <a:r>
              <a:rPr lang="en-US" sz="2800" i="1" dirty="0"/>
              <a:t>that’s</a:t>
            </a:r>
            <a:r>
              <a:rPr lang="en-US" sz="2800" dirty="0"/>
              <a:t> what you want?? then here’s what I have for you…"</a:t>
            </a:r>
          </a:p>
          <a:p>
            <a:pPr marR="1050925">
              <a:lnSpc>
                <a:spcPct val="107000"/>
              </a:lnSpc>
              <a:spcAft>
                <a:spcPts val="800"/>
              </a:spcAft>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56</a:t>
            </a:fld>
            <a:endParaRPr lang="en-AU"/>
          </a:p>
        </p:txBody>
      </p:sp>
    </p:spTree>
    <p:extLst>
      <p:ext uri="{BB962C8B-B14F-4D97-AF65-F5344CB8AC3E}">
        <p14:creationId xmlns:p14="http://schemas.microsoft.com/office/powerpoint/2010/main" val="32690795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Or, if you want to start developing deep unwavering confidence, feel completely comfortable and make a powerful impact every time you speak, fulfill your leadership potential, inspire transformation in others...and</a:t>
            </a:r>
            <a:r>
              <a:rPr lang="en-AU" sz="1800" b="1" u="sng" kern="100" dirty="0">
                <a:effectLst/>
                <a:latin typeface="Aptos" panose="020B0004020202020204" pitchFamily="34" charset="0"/>
                <a:ea typeface="Aptos" panose="020B0004020202020204" pitchFamily="34" charset="0"/>
                <a:cs typeface="Times New Roman" panose="02020603050405020304" pitchFamily="18" charset="0"/>
              </a:rPr>
              <a:t> finally</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feel like you're honouring your potential... I'm here to support you and here’s what I have for you…."</a:t>
            </a: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57</a:t>
            </a:fld>
            <a:endParaRPr lang="en-AU"/>
          </a:p>
        </p:txBody>
      </p:sp>
    </p:spTree>
    <p:extLst>
      <p:ext uri="{BB962C8B-B14F-4D97-AF65-F5344CB8AC3E}">
        <p14:creationId xmlns:p14="http://schemas.microsoft.com/office/powerpoint/2010/main" val="1936240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 . . </a:t>
            </a:r>
          </a:p>
          <a:p>
            <a:r>
              <a:rPr lang="en-US" sz="2800" dirty="0"/>
              <a:t>My team and I have set aside some time in the next 24-48 hours to speak to you personally about how you can apply this system to achieve your speaking and leadership goals starting today.</a:t>
            </a:r>
          </a:p>
          <a:p>
            <a:r>
              <a:rPr lang="en-US" sz="2800" dirty="0"/>
              <a:t>Here’s how it works: we’ll get on Zoom for about 45 minutes. You can tell me everything you’re struggling with, and we’ll put our heads together to create a step-by-step game plan for you to overcome fear, build confidence, and communicate with impact—faster than you ever thought possible.</a:t>
            </a:r>
          </a:p>
          <a:p>
            <a:r>
              <a:rPr lang="en-US" sz="2800" dirty="0"/>
              <a:t>And if you want my help to implement that game plan so you start seeing results right away, we can talk about how to make that happen. If not, that’s fine too.</a:t>
            </a:r>
          </a:p>
          <a:p>
            <a:r>
              <a:rPr lang="en-US" sz="2800" dirty="0"/>
              <a:t>Either way, my goal for this call is to show you exactly what your next steps should be to </a:t>
            </a:r>
            <a:r>
              <a:rPr lang="en-US" sz="2800" b="1" dirty="0"/>
              <a:t>rewire your brain, overcome fear, and lead with confidence</a:t>
            </a:r>
            <a:r>
              <a:rPr lang="en-US" sz="2800" dirty="0"/>
              <a:t>—</a:t>
            </a:r>
            <a:r>
              <a:rPr lang="en-US" sz="2800" b="1" dirty="0"/>
              <a:t>without endless practice, without forcing yourself, and without years of trial and error</a:t>
            </a:r>
            <a:r>
              <a:rPr lang="en-US" sz="2800" dirty="0"/>
              <a:t>."</a:t>
            </a: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58</a:t>
            </a:fld>
            <a:endParaRPr lang="en-AU"/>
          </a:p>
        </p:txBody>
      </p:sp>
    </p:spTree>
    <p:extLst>
      <p:ext uri="{BB962C8B-B14F-4D97-AF65-F5344CB8AC3E}">
        <p14:creationId xmlns:p14="http://schemas.microsoft.com/office/powerpoint/2010/main" val="8468970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In this consultation, we'll help you map out the exact steps you need to take to completely overcome your speaking fear.  We’ll help you show you how to take these foundational keys, apply them to your situation  - and map out a personalised step-by-step plan for you to resolve your speaking fear, create deep, consistent, permanent confidence, and deliver captivating presentations that inspire your audience to embrace your vision and take action, faster than you ever imagined possible – and not only enjoy, but look forward to speaking and presenting.</a:t>
            </a:r>
          </a:p>
          <a:p>
            <a:pPr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chemeClr val="bg1"/>
                </a:solidFill>
              </a:rPr>
              <a:t>SPOKEN: "And if you want my help to implement that plan so you start seeing progress straight away,  we can explore how to make that happen. If not, that’s fine too. Either way, my goal for this call is to show you what YOUR EXACT next steps should be to restore your confidence, impact and enjoyment of speaking, without suffering from anxiety, nerves, stress, overthinking or over-preparing ANY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solidFill>
                <a:schemeClr val="bg1"/>
              </a:solidFill>
            </a:endParaRPr>
          </a:p>
          <a:p>
            <a:pPr>
              <a:lnSpc>
                <a:spcPct val="107000"/>
              </a:lnSpc>
              <a:spcBef>
                <a:spcPts val="400"/>
              </a:spcBef>
              <a:spcAft>
                <a:spcPts val="800"/>
              </a:spcAft>
            </a:pPr>
            <a:r>
              <a:rPr lang="en-AU" sz="1800" kern="100"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if you've been looking at speaking trainings, videos podcasts books and you know they’re not the answer for you,  </a:t>
            </a:r>
          </a:p>
          <a:p>
            <a:pPr>
              <a:lnSpc>
                <a:spcPct val="107000"/>
              </a:lnSpc>
              <a:spcBef>
                <a:spcPts val="400"/>
              </a:spcBef>
              <a:spcAft>
                <a:spcPts val="800"/>
              </a:spcAft>
            </a:pP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there is a way to move completely beyond your speaking  fear, nerves and anxiety and enhance your </a:t>
            </a:r>
          </a:p>
          <a:p>
            <a:pPr>
              <a:lnSpc>
                <a:spcPct val="107000"/>
              </a:lnSpc>
              <a:spcBef>
                <a:spcPts val="400"/>
              </a:spcBef>
              <a:spcAft>
                <a:spcPts val="800"/>
              </a:spcAft>
            </a:pP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credibility, buy-in, leadership in less than 90 days, being comfortably and authentically you AND enjoying it.     </a:t>
            </a:r>
          </a:p>
          <a:p>
            <a:pPr>
              <a:lnSpc>
                <a:spcPct val="107000"/>
              </a:lnSpc>
              <a:spcBef>
                <a:spcPts val="400"/>
              </a:spcBef>
              <a:spcAft>
                <a:spcPts val="800"/>
              </a:spcAft>
            </a:pP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400"/>
              </a:spcBef>
              <a:spcAft>
                <a:spcPts val="800"/>
              </a:spcAft>
            </a:pP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And that's why we've helped so many high-calibre leader. , </a:t>
            </a:r>
          </a:p>
          <a:p>
            <a:pPr>
              <a:lnSpc>
                <a:spcPct val="107000"/>
              </a:lnSpc>
              <a:spcBef>
                <a:spcPts val="400"/>
              </a:spcBef>
              <a:spcAft>
                <a:spcPts val="800"/>
              </a:spcAft>
            </a:pP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 are the </a:t>
            </a:r>
            <a:r>
              <a:rPr lang="en-AU" sz="1800" b="1"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ONLY co</a:t>
            </a: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mpany in this field, that specialises in addressing the specific  </a:t>
            </a:r>
          </a:p>
          <a:p>
            <a:pPr>
              <a:lnSpc>
                <a:spcPct val="107000"/>
              </a:lnSpc>
              <a:spcBef>
                <a:spcPts val="400"/>
              </a:spcBef>
              <a:spcAft>
                <a:spcPts val="800"/>
              </a:spcAft>
            </a:pP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FEAR of public speaking – moving people beyond their  fear and nerves FIRST and for the long-term –</a:t>
            </a:r>
          </a:p>
          <a:p>
            <a:pPr>
              <a:lnSpc>
                <a:spcPct val="107000"/>
              </a:lnSpc>
              <a:spcBef>
                <a:spcPts val="400"/>
              </a:spcBef>
              <a:spcAft>
                <a:spcPts val="800"/>
              </a:spcAft>
            </a:pPr>
            <a:r>
              <a:rPr lang="en-AU" sz="1800" b="1"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without</a:t>
            </a: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having to feel uncomfortable. </a:t>
            </a:r>
          </a:p>
          <a:p>
            <a:pPr>
              <a:lnSpc>
                <a:spcPct val="107000"/>
              </a:lnSpc>
              <a:spcBef>
                <a:spcPts val="400"/>
              </a:spcBef>
              <a:spcAft>
                <a:spcPts val="800"/>
              </a:spcAft>
            </a:pP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THEN we guide them to shine, uplevel their confidence and leadership impact, </a:t>
            </a:r>
          </a:p>
          <a:p>
            <a:pPr>
              <a:lnSpc>
                <a:spcPct val="107000"/>
              </a:lnSpc>
              <a:spcBef>
                <a:spcPts val="400"/>
              </a:spcBef>
              <a:spcAft>
                <a:spcPts val="800"/>
              </a:spcAft>
            </a:pP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feel inspired and look forward to speaking.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solidFill>
                <a:schemeClr val="bg1"/>
              </a:solidFill>
            </a:endParaRPr>
          </a:p>
          <a:p>
            <a:pPr marR="1050925">
              <a:lnSpc>
                <a:spcPct val="107000"/>
              </a:lnSpc>
              <a:spcAft>
                <a:spcPts val="800"/>
              </a:spcAft>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59</a:t>
            </a:fld>
            <a:endParaRPr lang="en-AU"/>
          </a:p>
        </p:txBody>
      </p:sp>
    </p:spTree>
    <p:extLst>
      <p:ext uri="{BB962C8B-B14F-4D97-AF65-F5344CB8AC3E}">
        <p14:creationId xmlns:p14="http://schemas.microsoft.com/office/powerpoint/2010/main" val="19647861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800" dirty="0"/>
              <a:t>And by the way, this is not for everyone.</a:t>
            </a:r>
          </a:p>
          <a:p>
            <a:r>
              <a:rPr lang="en-US" sz="2800" dirty="0"/>
              <a:t>I have two very strict requirements for this free session:</a:t>
            </a:r>
          </a:p>
          <a:p>
            <a:pPr>
              <a:buFont typeface="+mj-lt"/>
              <a:buAutoNum type="arabicPeriod"/>
            </a:pPr>
            <a:r>
              <a:rPr lang="en-US" sz="2800" dirty="0"/>
              <a:t>First, you must be a </a:t>
            </a:r>
            <a:r>
              <a:rPr lang="en-US" sz="2800" b="1" dirty="0"/>
              <a:t>Founder, </a:t>
            </a:r>
            <a:r>
              <a:rPr lang="en-US" sz="2800" b="1" dirty="0" err="1"/>
              <a:t>Eastablished</a:t>
            </a:r>
            <a:r>
              <a:rPr lang="en-US" sz="2800" b="1" dirty="0"/>
              <a:t> Business Owner/Entrepreneur, CEO, or C-Suite Leader</a:t>
            </a:r>
            <a:r>
              <a:rPr lang="en-US" sz="2800" dirty="0"/>
              <a:t> who understands the value of clear, confident communication and is ready to make a change.</a:t>
            </a:r>
          </a:p>
          <a:p>
            <a:pPr>
              <a:buFont typeface="+mj-lt"/>
              <a:buAutoNum type="arabicPeriod"/>
            </a:pPr>
            <a:r>
              <a:rPr lang="en-US" sz="2800" dirty="0"/>
              <a:t>Second, you must be serious about transforming your speaking and leadership skills, and be willing to invest what it takes to make that happen.</a:t>
            </a:r>
          </a:p>
          <a:p>
            <a:pPr>
              <a:buFont typeface="+mj-lt"/>
              <a:buAutoNum type="arabicPeriod"/>
            </a:pPr>
            <a:endParaRPr lang="en-US" sz="2800" dirty="0"/>
          </a:p>
          <a:p>
            <a:pPr>
              <a:buFont typeface="+mj-lt"/>
              <a:buAutoNum type="arabicPeriod"/>
            </a:pPr>
            <a:endParaRPr lang="en-US" sz="2800" dirty="0"/>
          </a:p>
          <a:p>
            <a:endParaRPr lang="en-US" sz="2800" dirty="0"/>
          </a:p>
          <a:p>
            <a:pPr marL="342900" marR="1050925" lvl="0" indent="-342900">
              <a:lnSpc>
                <a:spcPct val="107000"/>
              </a:lnSpc>
              <a:spcAft>
                <a:spcPts val="800"/>
              </a:spcAft>
              <a:buFont typeface="+mj-lt"/>
              <a:buAutoNum type="arabicPeriod" startAt="2"/>
              <a:tabLst>
                <a:tab pos="457200" algn="l"/>
              </a:tabLst>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Second, you must be</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1050925" lvl="1" indent="-285750">
              <a:lnSpc>
                <a:spcPct val="107000"/>
              </a:lnSpc>
              <a:spcAft>
                <a:spcPts val="800"/>
              </a:spcAft>
              <a:buFont typeface="Symbol" panose="05050102010706020507" pitchFamily="18" charset="2"/>
              <a:buChar cha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 dedicated to creating permanent speaking confidence, excellence and impact</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1050925" lvl="1" indent="-285750">
              <a:lnSpc>
                <a:spcPct val="107000"/>
              </a:lnSpc>
              <a:spcAft>
                <a:spcPts val="800"/>
              </a:spcAft>
              <a:buFont typeface="Symbol" panose="05050102010706020507" pitchFamily="18" charset="2"/>
              <a:buChar char=""/>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And the sort of person who prioritises your growth </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p>
            <a:pPr marL="685800" marR="1050925">
              <a:lnSpc>
                <a:spcPct val="107000"/>
              </a:lnSpc>
              <a:spcAft>
                <a:spcPts val="800"/>
              </a:spcAft>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685800" marR="1050925" lvl="0" indent="0" algn="l" defTabSz="914400" rtl="0" eaLnBrk="1" fontAlgn="auto" latinLnBrk="0" hangingPunct="1">
              <a:lnSpc>
                <a:spcPct val="107000"/>
              </a:lnSpc>
              <a:spcBef>
                <a:spcPts val="0"/>
              </a:spcBef>
              <a:spcAft>
                <a:spcPts val="800"/>
              </a:spcAft>
              <a:buClrTx/>
              <a:buSzTx/>
              <a:buFontTx/>
              <a:buNone/>
              <a:tabLst/>
              <a:defRPr/>
            </a:pPr>
            <a:r>
              <a:rPr lang="en-US" sz="1100" dirty="0"/>
              <a:t>If that’s not you, that’s okay—this isn’t the right fit. </a:t>
            </a:r>
            <a:r>
              <a:rPr lang="en-US" sz="1100" i="1" dirty="0"/>
              <a:t>OR</a:t>
            </a:r>
            <a:endParaRPr lang="en-AU" sz="1100" i="1" kern="100" dirty="0">
              <a:effectLst/>
              <a:latin typeface="Aptos" panose="020B0004020202020204" pitchFamily="34" charset="0"/>
              <a:ea typeface="Aptos" panose="020B0004020202020204" pitchFamily="34" charset="0"/>
              <a:cs typeface="Times New Roman" panose="02020603050405020304" pitchFamily="18" charset="0"/>
            </a:endParaRPr>
          </a:p>
          <a:p>
            <a:pPr marL="685800" marR="1050925">
              <a:lnSpc>
                <a:spcPct val="107000"/>
              </a:lnSpc>
              <a:spcAft>
                <a:spcPts val="800"/>
              </a:spcAft>
            </a:pPr>
            <a:r>
              <a:rPr lang="en-AU" sz="1200" i="1" kern="100" dirty="0">
                <a:effectLst/>
                <a:latin typeface="Aptos" panose="020B0004020202020204" pitchFamily="34" charset="0"/>
                <a:ea typeface="Aptos" panose="020B0004020202020204" pitchFamily="34" charset="0"/>
                <a:cs typeface="Times New Roman" panose="02020603050405020304" pitchFamily="18" charset="0"/>
              </a:rPr>
              <a:t>If this doesn’t describe you currently, please don’t book a consult at this time.</a:t>
            </a:r>
          </a:p>
          <a:p>
            <a:pPr marL="685800" marR="1050925">
              <a:lnSpc>
                <a:spcPct val="107000"/>
              </a:lnSpc>
              <a:spcAft>
                <a:spcPts val="800"/>
              </a:spcAft>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685800" marR="1050925" lvl="0" indent="0" algn="l" defTabSz="914400" rtl="0" eaLnBrk="1" fontAlgn="auto" latinLnBrk="0" hangingPunct="1">
              <a:lnSpc>
                <a:spcPct val="107000"/>
              </a:lnSpc>
              <a:spcBef>
                <a:spcPts val="0"/>
              </a:spcBef>
              <a:spcAft>
                <a:spcPts val="800"/>
              </a:spcAft>
              <a:buClrTx/>
              <a:buSzTx/>
              <a:buFontTx/>
              <a:buNone/>
              <a:tabLst/>
              <a:defRPr/>
            </a:pPr>
            <a:r>
              <a:rPr lang="en-US" sz="1100" dirty="0"/>
              <a:t>But if it IS you, and you’re ready to take this step, click the button below </a:t>
            </a:r>
            <a:r>
              <a:rPr lang="en-US" sz="1100" i="1" dirty="0"/>
              <a:t>( to apply for and schedule one of our very limited) </a:t>
            </a:r>
            <a:r>
              <a:rPr lang="en-US" sz="1100" dirty="0"/>
              <a:t>and schedule your FREE Consultation Session now.“</a:t>
            </a:r>
          </a:p>
          <a:p>
            <a:pPr marL="685800" marR="1050925">
              <a:lnSpc>
                <a:spcPct val="107000"/>
              </a:lnSpc>
              <a:spcAft>
                <a:spcPts val="800"/>
              </a:spcAft>
            </a:pP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800" dirty="0"/>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60</a:t>
            </a:fld>
            <a:endParaRPr lang="en-AU"/>
          </a:p>
        </p:txBody>
      </p:sp>
    </p:spTree>
    <p:extLst>
      <p:ext uri="{BB962C8B-B14F-4D97-AF65-F5344CB8AC3E}">
        <p14:creationId xmlns:p14="http://schemas.microsoft.com/office/powerpoint/2010/main" val="4171101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85800" marR="1050925" lvl="0" indent="0" algn="l" defTabSz="914400" rtl="0" eaLnBrk="1" fontAlgn="auto" latinLnBrk="0" hangingPunct="1">
              <a:lnSpc>
                <a:spcPct val="107000"/>
              </a:lnSpc>
              <a:spcBef>
                <a:spcPts val="0"/>
              </a:spcBef>
              <a:spcAft>
                <a:spcPts val="800"/>
              </a:spcAft>
              <a:buClrTx/>
              <a:buSzTx/>
              <a:buFontTx/>
              <a:buNone/>
              <a:tabLst/>
              <a:defRPr/>
            </a:pPr>
            <a:r>
              <a:rPr lang="en-US" sz="2800" dirty="0"/>
              <a:t>But if it IS you, and you’re ready to take this step, click the button below </a:t>
            </a:r>
            <a:r>
              <a:rPr lang="en-US" sz="2800" i="1" dirty="0"/>
              <a:t>( to apply for and schedule one of our very limited) </a:t>
            </a:r>
            <a:r>
              <a:rPr lang="en-US" sz="2800" dirty="0"/>
              <a:t>and schedule your FREE Consultation Session now.“</a:t>
            </a:r>
          </a:p>
          <a:p>
            <a:pPr marL="685800" marR="1050925">
              <a:lnSpc>
                <a:spcPct val="107000"/>
              </a:lnSpc>
              <a:spcAft>
                <a:spcPts val="800"/>
              </a:spcAft>
            </a:pPr>
            <a:endParaRPr lang="en-AU" sz="2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800" dirty="0"/>
          </a:p>
          <a:p>
            <a:r>
              <a:rPr lang="en-US" sz="2800" dirty="0"/>
              <a:t>"Just a few short weeks from now, you could be sitting in an important meeting, delivering a pitch, or leading your team with confidence, feeling calm, and in 100% control as you communicate powerful, impactful messages that strengthen and grow your business.</a:t>
            </a:r>
          </a:p>
          <a:p>
            <a:r>
              <a:rPr lang="en-US" sz="2800" dirty="0"/>
              <a:t>You’ll know exactly what to say, how to say it, and how to inspire action—all without fear or doubt holding you back.</a:t>
            </a:r>
          </a:p>
          <a:p>
            <a:r>
              <a:rPr lang="en-US" sz="2800" dirty="0"/>
              <a:t>Don’t wait. Click below to book your free Consultation Session now.</a:t>
            </a:r>
          </a:p>
          <a:p>
            <a:r>
              <a:rPr lang="en-US" sz="2800" dirty="0"/>
              <a:t>I’m Justine Armstrong, and I look forward to connecting with you soon.</a:t>
            </a:r>
          </a:p>
          <a:p>
            <a:pPr marL="685800" marR="1050925">
              <a:lnSpc>
                <a:spcPct val="107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Bef>
                <a:spcPts val="400"/>
              </a:spcBef>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61</a:t>
            </a:fld>
            <a:endParaRPr lang="en-AU"/>
          </a:p>
        </p:txBody>
      </p:sp>
    </p:spTree>
    <p:extLst>
      <p:ext uri="{BB962C8B-B14F-4D97-AF65-F5344CB8AC3E}">
        <p14:creationId xmlns:p14="http://schemas.microsoft.com/office/powerpoint/2010/main" val="1641874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bg1"/>
                </a:solidFill>
              </a:rPr>
              <a:t>Lemme ask u this;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Do you spend hours or days memorizing your material, only to blank out or lose focus under pressure?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Do you spend hours preparing, over-thinking and over-practicing, thinking about every word your </a:t>
            </a:r>
            <a:r>
              <a:rPr lang="en-US" dirty="0" err="1"/>
              <a:t>gonna</a:t>
            </a:r>
            <a:r>
              <a:rPr lang="en-US" dirty="0"/>
              <a:t> say, rehearsing and rehearsing  to the point that when you go to say it  you sometimes blank out…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Are you the person who secretly feels a sense of dread or doubt whenever you imagine having to speak, especially when there’s a lot at stake?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Or maybe you’ve avoided key opportunities to pitch your business, raise capital, speak to the media or inspire your team because of that sense of dread, fear and nerves.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If this is you, then let’s get a bit more specific…</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228600" indent="-228600">
              <a:buFont typeface="+mj-lt"/>
              <a:buAutoNum type="arabicPeriod"/>
            </a:pPr>
            <a:r>
              <a:rPr lang="en-US" dirty="0"/>
              <a:t>Do your hands or your voice shake or do you not feel in control when you’re speaking in front of others?</a:t>
            </a:r>
          </a:p>
          <a:p>
            <a:pPr marL="228600" indent="-228600">
              <a:buFont typeface="+mj-lt"/>
              <a:buAutoNum type="arabicPeriod"/>
            </a:pPr>
            <a:r>
              <a:rPr lang="en-US" dirty="0"/>
              <a:t>Do you feel that when you speak you’re not doing yourself, or your audience justice?</a:t>
            </a:r>
          </a:p>
          <a:p>
            <a:pPr marL="228600" indent="-228600">
              <a:buFont typeface="+mj-lt"/>
              <a:buAutoNum type="arabicPeriod"/>
            </a:pPr>
            <a:r>
              <a:rPr lang="en-US" dirty="0"/>
              <a:t>Do you know that you’re good at what you do but this is the ONE thing getting in your way of reaching your potential</a:t>
            </a:r>
          </a:p>
          <a:p>
            <a:pPr marL="228600" indent="-228600">
              <a:buFont typeface="+mj-lt"/>
              <a:buAutoNum type="arabicPeriod"/>
            </a:pPr>
            <a:endParaRPr lang="en-US" dirty="0"/>
          </a:p>
          <a:p>
            <a:pPr marL="228600" indent="-228600">
              <a:buFont typeface="+mj-lt"/>
              <a:buAutoNum type="arabicPeriod"/>
            </a:pPr>
            <a:r>
              <a:rPr lang="en-US" dirty="0"/>
              <a:t>If you said yes to any of these, I want you to know this: it’s NOT your fault and these things aren’t even the real problem.</a:t>
            </a:r>
          </a:p>
          <a:p>
            <a:pPr marL="228600" indent="-228600">
              <a:buFont typeface="+mj-lt"/>
              <a:buAutoNum type="arabicPeriod"/>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bg1"/>
              </a:solidFill>
            </a:endParaRP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6</a:t>
            </a:fld>
            <a:endParaRPr lang="en-AU"/>
          </a:p>
        </p:txBody>
      </p:sp>
    </p:spTree>
    <p:extLst>
      <p:ext uri="{BB962C8B-B14F-4D97-AF65-F5344CB8AC3E}">
        <p14:creationId xmlns:p14="http://schemas.microsoft.com/office/powerpoint/2010/main" val="3908245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real problem isn’t your nerves, your lack of experience, or your fear of failure – or any of the things we just mentioned.</a:t>
            </a:r>
          </a:p>
          <a:p>
            <a:endParaRPr lang="en-US" dirty="0"/>
          </a:p>
          <a:p>
            <a:r>
              <a:rPr lang="en-US" dirty="0"/>
              <a:t>The real problem is that you don’t have a system to </a:t>
            </a:r>
            <a:r>
              <a:rPr lang="en-US" b="1" dirty="0"/>
              <a:t>rewire your brain to dissolve the fear and move beyond it</a:t>
            </a:r>
          </a:p>
          <a:p>
            <a:r>
              <a:rPr lang="en-US" dirty="0"/>
              <a:t>And you’re probably saying to yourself what does that even mean – and we’re </a:t>
            </a:r>
            <a:r>
              <a:rPr lang="en-US" dirty="0" err="1"/>
              <a:t>gonna</a:t>
            </a:r>
            <a:r>
              <a:rPr lang="en-US" dirty="0"/>
              <a:t> talk about this in just a few moments. </a:t>
            </a:r>
          </a:p>
          <a:p>
            <a:endParaRPr lang="en-US" dirty="0"/>
          </a:p>
          <a:p>
            <a:r>
              <a:rPr lang="en-US" dirty="0"/>
              <a:t>And You probably don’t have a system to speak wit consistent confidence </a:t>
            </a:r>
            <a:r>
              <a:rPr lang="en-US" dirty="0" err="1"/>
              <a:t>Bc</a:t>
            </a:r>
            <a:r>
              <a:rPr lang="en-US" dirty="0"/>
              <a:t> it is something you can experience, but most of you have been trying to learn how to do this with outdated tips, tricks and techniques.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later on I’m going to tell you about how you can do that because…..</a:t>
            </a:r>
          </a:p>
          <a:p>
            <a:r>
              <a:rPr lang="en-US" dirty="0"/>
              <a:t>here’s the truth; once you HAVE a system . . . </a:t>
            </a:r>
          </a:p>
          <a:p>
            <a:endParaRPr lang="en-US" dirty="0"/>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7</a:t>
            </a:fld>
            <a:endParaRPr lang="en-AU"/>
          </a:p>
        </p:txBody>
      </p:sp>
    </p:spTree>
    <p:extLst>
      <p:ext uri="{BB962C8B-B14F-4D97-AF65-F5344CB8AC3E}">
        <p14:creationId xmlns:p14="http://schemas.microsoft.com/office/powerpoint/2010/main" val="3809980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"Once you have it, you’re going to </a:t>
            </a:r>
            <a:r>
              <a:rPr lang="en-US" sz="1200" dirty="0"/>
              <a:t>feel calm, confident, and in control in any speaking situation—whether it’s a boardroom, a stage, or a high-stakes meeting</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You’ll deliver presentations that don’t just inform but inspire action, so </a:t>
            </a:r>
            <a:r>
              <a:rPr lang="en-US" sz="1200" b="1" dirty="0">
                <a:solidFill>
                  <a:schemeClr val="bg1"/>
                </a:solidFill>
              </a:rPr>
              <a:t>you can secure  buy-in whether that’s investors, shareholders, business partners or potential </a:t>
            </a:r>
            <a:r>
              <a:rPr lang="en-US" sz="1200" b="1" dirty="0" err="1">
                <a:solidFill>
                  <a:schemeClr val="bg1"/>
                </a:solidFill>
              </a:rPr>
              <a:t>cleitns</a:t>
            </a:r>
            <a:r>
              <a:rPr lang="en-US" sz="1200" b="1" dirty="0">
                <a:solidFill>
                  <a:schemeClr val="bg1"/>
                </a:solidFill>
              </a:rPr>
              <a:t> you want to bring into your </a:t>
            </a:r>
            <a:r>
              <a:rPr lang="en-US" sz="1200" b="1" dirty="0" err="1">
                <a:solidFill>
                  <a:schemeClr val="bg1"/>
                </a:solidFill>
              </a:rPr>
              <a:t>ecosysstem</a:t>
            </a:r>
            <a:endParaRPr lang="en-US" sz="1200" b="1" dirty="0">
              <a:solidFill>
                <a:schemeClr val="bg1"/>
              </a:solidFill>
            </a:endParaRPr>
          </a:p>
          <a:p>
            <a:endParaRPr lang="en-US" sz="1200" dirty="0">
              <a:solidFill>
                <a:schemeClr val="bg1"/>
              </a:solidFill>
            </a:endParaRPr>
          </a:p>
          <a:p>
            <a:pPr marL="571500" indent="-571500">
              <a:buFont typeface="Arial" panose="020B0604020202020204" pitchFamily="34" charset="0"/>
              <a:buChar char="•"/>
            </a:pPr>
            <a:r>
              <a:rPr lang="en-US" sz="1200" dirty="0">
                <a:solidFill>
                  <a:schemeClr val="bg1"/>
                </a:solidFill>
              </a:rPr>
              <a:t>it’s not </a:t>
            </a:r>
            <a:r>
              <a:rPr lang="en-US" sz="1200" dirty="0" err="1">
                <a:solidFill>
                  <a:schemeClr val="bg1"/>
                </a:solidFill>
              </a:rPr>
              <a:t>gonna</a:t>
            </a:r>
            <a:r>
              <a:rPr lang="en-US" sz="1200" dirty="0">
                <a:solidFill>
                  <a:schemeClr val="bg1"/>
                </a:solidFill>
              </a:rPr>
              <a:t> matter what people throw your way, what challenges arise, </a:t>
            </a:r>
          </a:p>
          <a:p>
            <a:endParaRPr lang="en-US" sz="1200" dirty="0"/>
          </a:p>
          <a:p>
            <a:r>
              <a:rPr lang="en-US" sz="1200" dirty="0"/>
              <a:t>You’ll also be able to attract top talent and retain  and lead them with clarity, authenticity, and authority, creating a culture of trust and excellence.</a:t>
            </a:r>
          </a:p>
          <a:p>
            <a:endParaRPr lang="en-US" sz="1200" dirty="0"/>
          </a:p>
          <a:p>
            <a:r>
              <a:rPr lang="en-US" sz="1200" dirty="0"/>
              <a:t>And most importantly, you’ll finally feel like the confident, inspiring leader you KNOW you’re meant to be—someone who’s no longer held back by fear or self-doubt."</a:t>
            </a:r>
          </a:p>
          <a:p>
            <a:pPr marL="285750" indent="-285750">
              <a:buFont typeface="Arial" panose="020B0604020202020204" pitchFamily="34" charset="0"/>
              <a:buChar char="•"/>
            </a:pPr>
            <a:endParaRPr lang="en-US" sz="1000" b="1" dirty="0">
              <a:solidFill>
                <a:schemeClr val="bg1"/>
              </a:solidFill>
            </a:endParaRP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8</a:t>
            </a:fld>
            <a:endParaRPr lang="en-AU"/>
          </a:p>
        </p:txBody>
      </p:sp>
    </p:spTree>
    <p:extLst>
      <p:ext uri="{BB962C8B-B14F-4D97-AF65-F5344CB8AC3E}">
        <p14:creationId xmlns:p14="http://schemas.microsoft.com/office/powerpoint/2010/main" val="2643666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marR="1050925" indent="-285750">
              <a:lnSpc>
                <a:spcPct val="107000"/>
              </a:lnSpc>
              <a:spcAft>
                <a:spcPts val="800"/>
              </a:spcAft>
              <a:buFont typeface="Arial" panose="020B0604020202020204" pitchFamily="34" charset="0"/>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Everything you've been feeling - the anxiety, self-doubt, or thoughts that you're  not cut out for this…none of that is your fault. </a:t>
            </a:r>
          </a:p>
          <a:p>
            <a:pPr marL="285750" marR="1050925"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 may think your fear is something to conquer or to get rid of.  </a:t>
            </a:r>
          </a:p>
          <a:p>
            <a:pPr marL="285750" marR="1050925"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You’ve practiced, learned skills, done meditation, yoga and countless other things.</a:t>
            </a:r>
          </a:p>
          <a:p>
            <a:pPr marL="285750" marR="1050925" indent="-28575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none of it has fully helped.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1050925" indent="-285750">
              <a:lnSpc>
                <a:spcPct val="107000"/>
              </a:lnSpc>
              <a:spcAft>
                <a:spcPts val="800"/>
              </a:spcAft>
              <a:buFont typeface="Arial" panose="020B0604020202020204" pitchFamily="34" charset="0"/>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There is nothing wrong with you.  </a:t>
            </a:r>
          </a:p>
          <a:p>
            <a:pPr marL="285750" marR="1050925" indent="-285750">
              <a:lnSpc>
                <a:spcPct val="107000"/>
              </a:lnSpc>
              <a:spcAft>
                <a:spcPts val="800"/>
              </a:spcAft>
              <a:buFont typeface="Arial" panose="020B0604020202020204" pitchFamily="34" charset="0"/>
              <a:buChar cha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You just didn't have a system. </a:t>
            </a:r>
          </a:p>
          <a:p>
            <a:pPr marL="285750" marR="1050925" indent="-285750">
              <a:lnSpc>
                <a:spcPct val="107000"/>
              </a:lnSpc>
              <a:spcAft>
                <a:spcPts val="800"/>
              </a:spcAft>
              <a:buFont typeface="Arial" panose="020B0604020202020204" pitchFamily="34" charset="0"/>
              <a:buChar char="•"/>
            </a:pPr>
            <a:endParaRPr lang="en-AU" dirty="0"/>
          </a:p>
          <a:p>
            <a:r>
              <a:rPr lang="en-US" dirty="0"/>
              <a:t>What you’ve needed has been a system to support you to;</a:t>
            </a:r>
          </a:p>
          <a:p>
            <a:pPr>
              <a:buFont typeface="Arial" panose="020B0604020202020204" pitchFamily="34" charset="0"/>
              <a:buChar char="•"/>
            </a:pPr>
            <a:r>
              <a:rPr lang="en-US" dirty="0"/>
              <a:t>Speak with confidence and impact</a:t>
            </a:r>
          </a:p>
          <a:p>
            <a:pPr>
              <a:buFont typeface="Arial" panose="020B0604020202020204" pitchFamily="34" charset="0"/>
              <a:buChar char="•"/>
            </a:pPr>
            <a:r>
              <a:rPr lang="en-US" dirty="0"/>
              <a:t>Engage your audience authentically</a:t>
            </a:r>
          </a:p>
          <a:p>
            <a:pPr>
              <a:buFont typeface="Arial" panose="020B0604020202020204" pitchFamily="34" charset="0"/>
              <a:buChar char="•"/>
            </a:pPr>
            <a:r>
              <a:rPr lang="en-US" dirty="0"/>
              <a:t>Lead with authority</a:t>
            </a:r>
          </a:p>
          <a:p>
            <a:r>
              <a:rPr lang="en-US" b="1" dirty="0"/>
              <a:t>Without</a:t>
            </a:r>
            <a:r>
              <a:rPr lang="en-US" dirty="0"/>
              <a:t> endless practice or years of trial and error.</a:t>
            </a:r>
          </a:p>
          <a:p>
            <a:r>
              <a:rPr lang="en-US" b="1" dirty="0"/>
              <a:t>Even if</a:t>
            </a:r>
            <a:r>
              <a:rPr lang="en-US" dirty="0"/>
              <a:t> you’ve struggled with fear for decades.</a:t>
            </a:r>
          </a:p>
          <a:p>
            <a:endParaRPr lang="en-US" dirty="0"/>
          </a:p>
          <a:p>
            <a:r>
              <a:rPr lang="en-US" b="1" dirty="0"/>
              <a:t>What to Speak:</a:t>
            </a:r>
            <a:endParaRPr lang="en-US" dirty="0"/>
          </a:p>
          <a:p>
            <a:r>
              <a:rPr lang="en-US" dirty="0"/>
              <a:t>"The bottom line is this: With this system, everything works with a higher degree of ease than you can ever imagine.</a:t>
            </a:r>
          </a:p>
          <a:p>
            <a:r>
              <a:rPr lang="en-US" dirty="0"/>
              <a:t>That means the frustration you’ve been feeling—the anxiety, the worry over clamming up, or your body showing signs of your nerves, the fear of failure—it’s not your fault. </a:t>
            </a:r>
          </a:p>
          <a:p>
            <a:r>
              <a:rPr lang="en-US" dirty="0"/>
              <a:t>You just didn’t have the right approach. But today you will. </a:t>
            </a:r>
          </a:p>
          <a:p>
            <a:r>
              <a:rPr lang="en-US" dirty="0"/>
              <a:t>And today, I’m going to show you exactly what that approach is."</a:t>
            </a:r>
          </a:p>
          <a:p>
            <a:endParaRPr lang="en-AU" dirty="0"/>
          </a:p>
        </p:txBody>
      </p:sp>
      <p:sp>
        <p:nvSpPr>
          <p:cNvPr id="4" name="Slide Number Placeholder 3"/>
          <p:cNvSpPr>
            <a:spLocks noGrp="1"/>
          </p:cNvSpPr>
          <p:nvPr>
            <p:ph type="sldNum" sz="quarter" idx="5"/>
          </p:nvPr>
        </p:nvSpPr>
        <p:spPr/>
        <p:txBody>
          <a:bodyPr/>
          <a:lstStyle/>
          <a:p>
            <a:fld id="{2178EE50-E383-462E-826E-0A2B938463CA}" type="slidenum">
              <a:rPr lang="en-AU" smtClean="0"/>
              <a:t>9</a:t>
            </a:fld>
            <a:endParaRPr lang="en-AU"/>
          </a:p>
        </p:txBody>
      </p:sp>
    </p:spTree>
    <p:extLst>
      <p:ext uri="{BB962C8B-B14F-4D97-AF65-F5344CB8AC3E}">
        <p14:creationId xmlns:p14="http://schemas.microsoft.com/office/powerpoint/2010/main" val="3469893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29" y="2130426"/>
            <a:ext cx="10363517" cy="1470025"/>
          </a:xfrm>
        </p:spPr>
        <p:txBody>
          <a:bodyPr/>
          <a:lstStyle/>
          <a:p>
            <a:r>
              <a:rPr lang="en-US"/>
              <a:t>Click to edit Master title style</a:t>
            </a:r>
          </a:p>
        </p:txBody>
      </p:sp>
      <p:sp>
        <p:nvSpPr>
          <p:cNvPr id="3" name="Subtitle 2"/>
          <p:cNvSpPr>
            <a:spLocks noGrp="1"/>
          </p:cNvSpPr>
          <p:nvPr>
            <p:ph type="subTitle" idx="1"/>
          </p:nvPr>
        </p:nvSpPr>
        <p:spPr>
          <a:xfrm>
            <a:off x="1828857" y="3886200"/>
            <a:ext cx="8534661" cy="1752600"/>
          </a:xfrm>
        </p:spPr>
        <p:txBody>
          <a:bodyPr/>
          <a:lstStyle>
            <a:lvl1pPr marL="0" indent="0" algn="ctr">
              <a:buNone/>
              <a:defRPr>
                <a:solidFill>
                  <a:schemeClr val="tx1">
                    <a:tint val="75000"/>
                  </a:schemeClr>
                </a:solidFill>
              </a:defRPr>
            </a:lvl1pPr>
            <a:lvl2pPr marL="609630" indent="0" algn="ctr">
              <a:buNone/>
              <a:defRPr>
                <a:solidFill>
                  <a:schemeClr val="tx1">
                    <a:tint val="75000"/>
                  </a:schemeClr>
                </a:solidFill>
              </a:defRPr>
            </a:lvl2pPr>
            <a:lvl3pPr marL="1219261" indent="0" algn="ctr">
              <a:buNone/>
              <a:defRPr>
                <a:solidFill>
                  <a:schemeClr val="tx1">
                    <a:tint val="75000"/>
                  </a:schemeClr>
                </a:solidFill>
              </a:defRPr>
            </a:lvl3pPr>
            <a:lvl4pPr marL="1828891" indent="0" algn="ctr">
              <a:buNone/>
              <a:defRPr>
                <a:solidFill>
                  <a:schemeClr val="tx1">
                    <a:tint val="75000"/>
                  </a:schemeClr>
                </a:solidFill>
              </a:defRPr>
            </a:lvl4pPr>
            <a:lvl5pPr marL="2438522" indent="0" algn="ctr">
              <a:buNone/>
              <a:defRPr>
                <a:solidFill>
                  <a:schemeClr val="tx1">
                    <a:tint val="75000"/>
                  </a:schemeClr>
                </a:solidFill>
              </a:defRPr>
            </a:lvl5pPr>
            <a:lvl6pPr marL="3048152" indent="0" algn="ctr">
              <a:buNone/>
              <a:defRPr>
                <a:solidFill>
                  <a:schemeClr val="tx1">
                    <a:tint val="75000"/>
                  </a:schemeClr>
                </a:solidFill>
              </a:defRPr>
            </a:lvl6pPr>
            <a:lvl7pPr marL="3657783" indent="0" algn="ctr">
              <a:buNone/>
              <a:defRPr>
                <a:solidFill>
                  <a:schemeClr val="tx1">
                    <a:tint val="75000"/>
                  </a:schemeClr>
                </a:solidFill>
              </a:defRPr>
            </a:lvl7pPr>
            <a:lvl8pPr marL="4267413" indent="0" algn="ctr">
              <a:buNone/>
              <a:defRPr>
                <a:solidFill>
                  <a:schemeClr val="tx1">
                    <a:tint val="75000"/>
                  </a:schemeClr>
                </a:solidFill>
              </a:defRPr>
            </a:lvl8pPr>
            <a:lvl9pPr marL="48770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470" y="274641"/>
            <a:ext cx="274328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20" y="274641"/>
            <a:ext cx="802664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3" y="4406903"/>
            <a:ext cx="10363517" cy="1362075"/>
          </a:xfrm>
        </p:spPr>
        <p:txBody>
          <a:bodyPr anchor="t"/>
          <a:lstStyle>
            <a:lvl1pPr algn="l">
              <a:defRPr sz="5334" b="1" cap="all"/>
            </a:lvl1pPr>
          </a:lstStyle>
          <a:p>
            <a:r>
              <a:rPr lang="en-US"/>
              <a:t>Click to edit Master title style</a:t>
            </a:r>
          </a:p>
        </p:txBody>
      </p:sp>
      <p:sp>
        <p:nvSpPr>
          <p:cNvPr id="3" name="Text Placeholder 2"/>
          <p:cNvSpPr>
            <a:spLocks noGrp="1"/>
          </p:cNvSpPr>
          <p:nvPr>
            <p:ph type="body" idx="1"/>
          </p:nvPr>
        </p:nvSpPr>
        <p:spPr>
          <a:xfrm>
            <a:off x="963113" y="2906716"/>
            <a:ext cx="10363517" cy="1500187"/>
          </a:xfrm>
        </p:spPr>
        <p:txBody>
          <a:bodyPr anchor="b"/>
          <a:lstStyle>
            <a:lvl1pPr marL="0" indent="0">
              <a:buNone/>
              <a:defRPr sz="2667">
                <a:solidFill>
                  <a:schemeClr val="tx1">
                    <a:tint val="75000"/>
                  </a:schemeClr>
                </a:solidFill>
              </a:defRPr>
            </a:lvl1pPr>
            <a:lvl2pPr marL="609630" indent="0">
              <a:buNone/>
              <a:defRPr sz="2400">
                <a:solidFill>
                  <a:schemeClr val="tx1">
                    <a:tint val="75000"/>
                  </a:schemeClr>
                </a:solidFill>
              </a:defRPr>
            </a:lvl2pPr>
            <a:lvl3pPr marL="1219261" indent="0">
              <a:buNone/>
              <a:defRPr sz="2133">
                <a:solidFill>
                  <a:schemeClr val="tx1">
                    <a:tint val="75000"/>
                  </a:schemeClr>
                </a:solidFill>
              </a:defRPr>
            </a:lvl3pPr>
            <a:lvl4pPr marL="1828891" indent="0">
              <a:buNone/>
              <a:defRPr sz="1867">
                <a:solidFill>
                  <a:schemeClr val="tx1">
                    <a:tint val="75000"/>
                  </a:schemeClr>
                </a:solidFill>
              </a:defRPr>
            </a:lvl4pPr>
            <a:lvl5pPr marL="2438522" indent="0">
              <a:buNone/>
              <a:defRPr sz="1867">
                <a:solidFill>
                  <a:schemeClr val="tx1">
                    <a:tint val="75000"/>
                  </a:schemeClr>
                </a:solidFill>
              </a:defRPr>
            </a:lvl5pPr>
            <a:lvl6pPr marL="3048152" indent="0">
              <a:buNone/>
              <a:defRPr sz="1867">
                <a:solidFill>
                  <a:schemeClr val="tx1">
                    <a:tint val="75000"/>
                  </a:schemeClr>
                </a:solidFill>
              </a:defRPr>
            </a:lvl6pPr>
            <a:lvl7pPr marL="3657783" indent="0">
              <a:buNone/>
              <a:defRPr sz="1867">
                <a:solidFill>
                  <a:schemeClr val="tx1">
                    <a:tint val="75000"/>
                  </a:schemeClr>
                </a:solidFill>
              </a:defRPr>
            </a:lvl7pPr>
            <a:lvl8pPr marL="4267413" indent="0">
              <a:buNone/>
              <a:defRPr sz="1867">
                <a:solidFill>
                  <a:schemeClr val="tx1">
                    <a:tint val="75000"/>
                  </a:schemeClr>
                </a:solidFill>
              </a:defRPr>
            </a:lvl8pPr>
            <a:lvl9pPr marL="4877044"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19" y="1600203"/>
            <a:ext cx="5384964" cy="4525963"/>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790" y="1600203"/>
            <a:ext cx="5384964" cy="4525963"/>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9" y="1535113"/>
            <a:ext cx="5387082" cy="639762"/>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19" y="2174875"/>
            <a:ext cx="5387082"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56" y="1535113"/>
            <a:ext cx="5389198" cy="639762"/>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556" y="2174875"/>
            <a:ext cx="5389198"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0" y="273050"/>
            <a:ext cx="4011207" cy="116205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879" y="273053"/>
            <a:ext cx="6815875" cy="5853113"/>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0" y="1435103"/>
            <a:ext cx="4011207" cy="4691063"/>
          </a:xfrm>
        </p:spPr>
        <p:txBody>
          <a:bodyPr/>
          <a:lstStyle>
            <a:lvl1pPr marL="0" indent="0">
              <a:buNone/>
              <a:defRPr sz="1867"/>
            </a:lvl1pPr>
            <a:lvl2pPr marL="609630" indent="0">
              <a:buNone/>
              <a:defRPr sz="1600"/>
            </a:lvl2pPr>
            <a:lvl3pPr marL="1219261" indent="0">
              <a:buNone/>
              <a:defRPr sz="1333"/>
            </a:lvl3pPr>
            <a:lvl4pPr marL="1828891" indent="0">
              <a:buNone/>
              <a:defRPr sz="1200"/>
            </a:lvl4pPr>
            <a:lvl5pPr marL="2438522" indent="0">
              <a:buNone/>
              <a:defRPr sz="1200"/>
            </a:lvl5pPr>
            <a:lvl6pPr marL="3048152" indent="0">
              <a:buNone/>
              <a:defRPr sz="1200"/>
            </a:lvl6pPr>
            <a:lvl7pPr marL="3657783" indent="0">
              <a:buNone/>
              <a:defRPr sz="1200"/>
            </a:lvl7pPr>
            <a:lvl8pPr marL="4267413" indent="0">
              <a:buNone/>
              <a:defRPr sz="1200"/>
            </a:lvl8pPr>
            <a:lvl9pPr marL="4877044"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92" y="4800600"/>
            <a:ext cx="7315423" cy="566738"/>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92" y="612775"/>
            <a:ext cx="7315423" cy="4114800"/>
          </a:xfrm>
        </p:spPr>
        <p:txBody>
          <a:bodyPr/>
          <a:lstStyle>
            <a:lvl1pPr marL="0" indent="0">
              <a:buNone/>
              <a:defRPr sz="4267"/>
            </a:lvl1pPr>
            <a:lvl2pPr marL="609630" indent="0">
              <a:buNone/>
              <a:defRPr sz="3734"/>
            </a:lvl2pPr>
            <a:lvl3pPr marL="1219261" indent="0">
              <a:buNone/>
              <a:defRPr sz="3200"/>
            </a:lvl3pPr>
            <a:lvl4pPr marL="1828891" indent="0">
              <a:buNone/>
              <a:defRPr sz="2667"/>
            </a:lvl4pPr>
            <a:lvl5pPr marL="2438522" indent="0">
              <a:buNone/>
              <a:defRPr sz="2667"/>
            </a:lvl5pPr>
            <a:lvl6pPr marL="3048152" indent="0">
              <a:buNone/>
              <a:defRPr sz="2667"/>
            </a:lvl6pPr>
            <a:lvl7pPr marL="3657783" indent="0">
              <a:buNone/>
              <a:defRPr sz="2667"/>
            </a:lvl7pPr>
            <a:lvl8pPr marL="4267413" indent="0">
              <a:buNone/>
              <a:defRPr sz="2667"/>
            </a:lvl8pPr>
            <a:lvl9pPr marL="4877044" indent="0">
              <a:buNone/>
              <a:defRPr sz="2667"/>
            </a:lvl9pPr>
          </a:lstStyle>
          <a:p>
            <a:endParaRPr lang="en-US"/>
          </a:p>
        </p:txBody>
      </p:sp>
      <p:sp>
        <p:nvSpPr>
          <p:cNvPr id="4" name="Text Placeholder 3"/>
          <p:cNvSpPr>
            <a:spLocks noGrp="1"/>
          </p:cNvSpPr>
          <p:nvPr>
            <p:ph type="body" sz="half" idx="2"/>
          </p:nvPr>
        </p:nvSpPr>
        <p:spPr>
          <a:xfrm>
            <a:off x="2389792" y="5367338"/>
            <a:ext cx="7315423" cy="804862"/>
          </a:xfrm>
        </p:spPr>
        <p:txBody>
          <a:bodyPr/>
          <a:lstStyle>
            <a:lvl1pPr marL="0" indent="0">
              <a:buNone/>
              <a:defRPr sz="1867"/>
            </a:lvl1pPr>
            <a:lvl2pPr marL="609630" indent="0">
              <a:buNone/>
              <a:defRPr sz="1600"/>
            </a:lvl2pPr>
            <a:lvl3pPr marL="1219261" indent="0">
              <a:buNone/>
              <a:defRPr sz="1333"/>
            </a:lvl3pPr>
            <a:lvl4pPr marL="1828891" indent="0">
              <a:buNone/>
              <a:defRPr sz="1200"/>
            </a:lvl4pPr>
            <a:lvl5pPr marL="2438522" indent="0">
              <a:buNone/>
              <a:defRPr sz="1200"/>
            </a:lvl5pPr>
            <a:lvl6pPr marL="3048152" indent="0">
              <a:buNone/>
              <a:defRPr sz="1200"/>
            </a:lvl6pPr>
            <a:lvl7pPr marL="3657783" indent="0">
              <a:buNone/>
              <a:defRPr sz="1200"/>
            </a:lvl7pPr>
            <a:lvl8pPr marL="4267413" indent="0">
              <a:buNone/>
              <a:defRPr sz="1200"/>
            </a:lvl8pPr>
            <a:lvl9pPr marL="4877044"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t="-54347" b="-2343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20" y="274638"/>
            <a:ext cx="10973135"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20" y="1600203"/>
            <a:ext cx="10973135"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20" y="6356353"/>
            <a:ext cx="2844887"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D8BD707-D9CF-40AE-B4C6-C98DA3205C09}" type="datetimeFigureOut">
              <a:rPr lang="en-US" smtClean="0"/>
              <a:pPr/>
              <a:t>3/4/2025</a:t>
            </a:fld>
            <a:endParaRPr lang="en-US"/>
          </a:p>
        </p:txBody>
      </p:sp>
      <p:sp>
        <p:nvSpPr>
          <p:cNvPr id="5" name="Footer Placeholder 4"/>
          <p:cNvSpPr>
            <a:spLocks noGrp="1"/>
          </p:cNvSpPr>
          <p:nvPr>
            <p:ph type="ftr" sz="quarter" idx="3"/>
          </p:nvPr>
        </p:nvSpPr>
        <p:spPr>
          <a:xfrm>
            <a:off x="4165727" y="6356353"/>
            <a:ext cx="3860918"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867" y="6356353"/>
            <a:ext cx="2844887"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9261" rtl="0" eaLnBrk="1" latinLnBrk="0" hangingPunct="1">
        <a:spcBef>
          <a:spcPct val="0"/>
        </a:spcBef>
        <a:buNone/>
        <a:defRPr sz="5867" kern="1200">
          <a:solidFill>
            <a:schemeClr val="tx1"/>
          </a:solidFill>
          <a:latin typeface="+mj-lt"/>
          <a:ea typeface="+mj-ea"/>
          <a:cs typeface="+mj-cs"/>
        </a:defRPr>
      </a:lvl1pPr>
    </p:titleStyle>
    <p:bodyStyle>
      <a:lvl1pPr marL="457223" indent="-457223" algn="l" defTabSz="1219261"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650" indent="-381019" algn="l" defTabSz="1219261" rtl="0" eaLnBrk="1" latinLnBrk="0" hangingPunct="1">
        <a:spcBef>
          <a:spcPct val="20000"/>
        </a:spcBef>
        <a:buFont typeface="Arial" pitchFamily="34" charset="0"/>
        <a:buChar char="–"/>
        <a:defRPr sz="3734" kern="1200">
          <a:solidFill>
            <a:schemeClr val="tx1"/>
          </a:solidFill>
          <a:latin typeface="+mn-lt"/>
          <a:ea typeface="+mn-ea"/>
          <a:cs typeface="+mn-cs"/>
        </a:defRPr>
      </a:lvl2pPr>
      <a:lvl3pPr marL="1524076" indent="-304815" algn="l" defTabSz="1219261"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707" indent="-304815" algn="l" defTabSz="1219261"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337" indent="-304815" algn="l" defTabSz="1219261"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968" indent="-304815" algn="l" defTabSz="1219261"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598" indent="-304815" algn="l" defTabSz="1219261"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2229" indent="-304815" algn="l" defTabSz="1219261"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859" indent="-304815" algn="l" defTabSz="1219261"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261" rtl="0" eaLnBrk="1" latinLnBrk="0" hangingPunct="1">
        <a:defRPr sz="2400" kern="1200">
          <a:solidFill>
            <a:schemeClr val="tx1"/>
          </a:solidFill>
          <a:latin typeface="+mn-lt"/>
          <a:ea typeface="+mn-ea"/>
          <a:cs typeface="+mn-cs"/>
        </a:defRPr>
      </a:lvl1pPr>
      <a:lvl2pPr marL="609630" algn="l" defTabSz="1219261" rtl="0" eaLnBrk="1" latinLnBrk="0" hangingPunct="1">
        <a:defRPr sz="2400" kern="1200">
          <a:solidFill>
            <a:schemeClr val="tx1"/>
          </a:solidFill>
          <a:latin typeface="+mn-lt"/>
          <a:ea typeface="+mn-ea"/>
          <a:cs typeface="+mn-cs"/>
        </a:defRPr>
      </a:lvl2pPr>
      <a:lvl3pPr marL="1219261" algn="l" defTabSz="1219261" rtl="0" eaLnBrk="1" latinLnBrk="0" hangingPunct="1">
        <a:defRPr sz="2400" kern="1200">
          <a:solidFill>
            <a:schemeClr val="tx1"/>
          </a:solidFill>
          <a:latin typeface="+mn-lt"/>
          <a:ea typeface="+mn-ea"/>
          <a:cs typeface="+mn-cs"/>
        </a:defRPr>
      </a:lvl3pPr>
      <a:lvl4pPr marL="1828891" algn="l" defTabSz="1219261" rtl="0" eaLnBrk="1" latinLnBrk="0" hangingPunct="1">
        <a:defRPr sz="2400" kern="1200">
          <a:solidFill>
            <a:schemeClr val="tx1"/>
          </a:solidFill>
          <a:latin typeface="+mn-lt"/>
          <a:ea typeface="+mn-ea"/>
          <a:cs typeface="+mn-cs"/>
        </a:defRPr>
      </a:lvl4pPr>
      <a:lvl5pPr marL="2438522" algn="l" defTabSz="1219261" rtl="0" eaLnBrk="1" latinLnBrk="0" hangingPunct="1">
        <a:defRPr sz="2400" kern="1200">
          <a:solidFill>
            <a:schemeClr val="tx1"/>
          </a:solidFill>
          <a:latin typeface="+mn-lt"/>
          <a:ea typeface="+mn-ea"/>
          <a:cs typeface="+mn-cs"/>
        </a:defRPr>
      </a:lvl5pPr>
      <a:lvl6pPr marL="3048152" algn="l" defTabSz="1219261" rtl="0" eaLnBrk="1" latinLnBrk="0" hangingPunct="1">
        <a:defRPr sz="2400" kern="1200">
          <a:solidFill>
            <a:schemeClr val="tx1"/>
          </a:solidFill>
          <a:latin typeface="+mn-lt"/>
          <a:ea typeface="+mn-ea"/>
          <a:cs typeface="+mn-cs"/>
        </a:defRPr>
      </a:lvl6pPr>
      <a:lvl7pPr marL="3657783" algn="l" defTabSz="1219261" rtl="0" eaLnBrk="1" latinLnBrk="0" hangingPunct="1">
        <a:defRPr sz="2400" kern="1200">
          <a:solidFill>
            <a:schemeClr val="tx1"/>
          </a:solidFill>
          <a:latin typeface="+mn-lt"/>
          <a:ea typeface="+mn-ea"/>
          <a:cs typeface="+mn-cs"/>
        </a:defRPr>
      </a:lvl7pPr>
      <a:lvl8pPr marL="4267413" algn="l" defTabSz="1219261" rtl="0" eaLnBrk="1" latinLnBrk="0" hangingPunct="1">
        <a:defRPr sz="2400" kern="1200">
          <a:solidFill>
            <a:schemeClr val="tx1"/>
          </a:solidFill>
          <a:latin typeface="+mn-lt"/>
          <a:ea typeface="+mn-ea"/>
          <a:cs typeface="+mn-cs"/>
        </a:defRPr>
      </a:lvl8pPr>
      <a:lvl9pPr marL="4877044" algn="l" defTabSz="1219261"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hyperlink" Target="https://www.theweek.in/news" TargetMode="External"/><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hyperlink" Target="https://biologydictionary.net/dendrit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C145F9C-22F2-EAB3-2DCC-EC1AABDEE45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85DF9CE-CB88-403E-5580-65247CD03FF9}"/>
              </a:ext>
            </a:extLst>
          </p:cNvPr>
          <p:cNvSpPr txBox="1"/>
          <p:nvPr/>
        </p:nvSpPr>
        <p:spPr>
          <a:xfrm>
            <a:off x="-40712" y="4267200"/>
            <a:ext cx="17278757" cy="5016758"/>
          </a:xfrm>
          <a:prstGeom prst="rect">
            <a:avLst/>
          </a:prstGeom>
          <a:noFill/>
        </p:spPr>
        <p:txBody>
          <a:bodyPr wrap="square" rtlCol="0">
            <a:spAutoFit/>
          </a:bodyPr>
          <a:lstStyle/>
          <a:p>
            <a:pPr algn="ctr"/>
            <a:r>
              <a:rPr lang="en-US" sz="6400" b="1" dirty="0">
                <a:solidFill>
                  <a:schemeClr val="bg1"/>
                </a:solidFill>
              </a:rPr>
              <a:t>How to speak with confidence and impact </a:t>
            </a:r>
          </a:p>
          <a:p>
            <a:pPr algn="ctr"/>
            <a:r>
              <a:rPr lang="en-US" sz="6400" b="1" dirty="0">
                <a:solidFill>
                  <a:schemeClr val="bg1"/>
                </a:solidFill>
              </a:rPr>
              <a:t>in less than 90 days:</a:t>
            </a:r>
          </a:p>
          <a:p>
            <a:pPr algn="ctr"/>
            <a:endParaRPr lang="en-US" sz="6400" b="1" dirty="0">
              <a:solidFill>
                <a:schemeClr val="bg1"/>
              </a:solidFill>
            </a:endParaRPr>
          </a:p>
          <a:p>
            <a:pPr algn="ctr"/>
            <a:r>
              <a:rPr lang="en-US" sz="6400" b="1" dirty="0">
                <a:solidFill>
                  <a:schemeClr val="bg1"/>
                </a:solidFill>
              </a:rPr>
              <a:t>A step-by-step system to overcome nerves </a:t>
            </a:r>
          </a:p>
          <a:p>
            <a:pPr algn="ctr"/>
            <a:r>
              <a:rPr lang="en-US" sz="6400" b="1" dirty="0">
                <a:solidFill>
                  <a:schemeClr val="bg1"/>
                </a:solidFill>
              </a:rPr>
              <a:t>and lead with your natural power</a:t>
            </a:r>
          </a:p>
        </p:txBody>
      </p:sp>
      <p:sp>
        <p:nvSpPr>
          <p:cNvPr id="2" name="TextBox 3">
            <a:extLst>
              <a:ext uri="{FF2B5EF4-FFF2-40B4-BE49-F238E27FC236}">
                <a16:creationId xmlns:a16="http://schemas.microsoft.com/office/drawing/2014/main" id="{9A026621-5EC1-1290-7DA3-F8C139845FD0}"/>
              </a:ext>
            </a:extLst>
          </p:cNvPr>
          <p:cNvSpPr txBox="1"/>
          <p:nvPr/>
        </p:nvSpPr>
        <p:spPr>
          <a:xfrm>
            <a:off x="-19127" y="29497"/>
            <a:ext cx="17278757" cy="2564805"/>
          </a:xfrm>
          <a:prstGeom prst="rect">
            <a:avLst/>
          </a:prstGeom>
        </p:spPr>
        <p:txBody>
          <a:bodyPr wrap="square" lIns="0" tIns="0" rIns="0" bIns="0" rtlCol="0" anchor="t">
            <a:spAutoFit/>
          </a:bodyPr>
          <a:lstStyle/>
          <a:p>
            <a:pPr algn="ctr">
              <a:lnSpc>
                <a:spcPts val="20000"/>
              </a:lnSpc>
            </a:pPr>
            <a:r>
              <a:rPr lang="en-US" sz="16700" spc="-400" dirty="0">
                <a:solidFill>
                  <a:srgbClr val="FFFFFF"/>
                </a:solidFill>
                <a:latin typeface="Oswald Medium" pitchFamily="2" charset="0"/>
                <a:ea typeface="Anton"/>
                <a:cs typeface="Anton"/>
                <a:sym typeface="Anton"/>
              </a:rPr>
              <a:t>FEARLESS SPEAKING</a:t>
            </a:r>
          </a:p>
        </p:txBody>
      </p:sp>
      <p:sp>
        <p:nvSpPr>
          <p:cNvPr id="7" name="Rectangle 6">
            <a:extLst>
              <a:ext uri="{FF2B5EF4-FFF2-40B4-BE49-F238E27FC236}">
                <a16:creationId xmlns:a16="http://schemas.microsoft.com/office/drawing/2014/main" id="{170FA0B3-1AC9-8342-E3A2-330AB88CDAF4}"/>
              </a:ext>
            </a:extLst>
          </p:cNvPr>
          <p:cNvSpPr/>
          <p:nvPr/>
        </p:nvSpPr>
        <p:spPr>
          <a:xfrm>
            <a:off x="673624" y="2286000"/>
            <a:ext cx="15850084" cy="45719"/>
          </a:xfrm>
          <a:prstGeom prst="rect">
            <a:avLst/>
          </a:prstGeom>
          <a:solidFill>
            <a:srgbClr val="F21684"/>
          </a:solidFill>
          <a:ln>
            <a:solidFill>
              <a:srgbClr val="F21684"/>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3620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564731" y="1143000"/>
            <a:ext cx="13048765" cy="8135945"/>
          </a:xfrm>
          <a:prstGeom prst="rect">
            <a:avLst/>
          </a:prstGeom>
        </p:spPr>
        <p:txBody>
          <a:bodyPr wrap="none">
            <a:spAutoFit/>
          </a:bodyPr>
          <a:lstStyle/>
          <a:p>
            <a:pPr algn="ctr"/>
            <a:r>
              <a:rPr lang="en-US" sz="48002" b="1" dirty="0">
                <a:solidFill>
                  <a:schemeClr val="bg1"/>
                </a:solidFill>
                <a:latin typeface="Franklin Gothic Demi" panose="020B0703020102020204" pitchFamily="34" charset="0"/>
              </a:rPr>
              <a:t>75%</a:t>
            </a:r>
            <a:r>
              <a:rPr lang="en-US" sz="48002" b="1" dirty="0">
                <a:solidFill>
                  <a:schemeClr val="bg1"/>
                </a:solidFill>
                <a:latin typeface="LeagueGothic"/>
              </a:rPr>
              <a:t> </a:t>
            </a:r>
          </a:p>
          <a:p>
            <a:pPr algn="ctr"/>
            <a:endParaRPr lang="en-US" sz="4267" dirty="0">
              <a:solidFill>
                <a:schemeClr val="bg1"/>
              </a:solidFill>
              <a:latin typeface="LeagueGothic"/>
            </a:endParaRPr>
          </a:p>
        </p:txBody>
      </p:sp>
    </p:spTree>
    <p:extLst>
      <p:ext uri="{BB962C8B-B14F-4D97-AF65-F5344CB8AC3E}">
        <p14:creationId xmlns:p14="http://schemas.microsoft.com/office/powerpoint/2010/main" val="463818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5" name="Picture 3" descr="C:\Users\User\Pictures\jerry.jpg"/>
          <p:cNvPicPr>
            <a:picLocks noChangeAspect="1" noChangeArrowheads="1"/>
          </p:cNvPicPr>
          <p:nvPr/>
        </p:nvPicPr>
        <p:blipFill rotWithShape="1">
          <a:blip r:embed="rId3">
            <a:extLst>
              <a:ext uri="{28A0092B-C50C-407E-A947-70E740481C1C}">
                <a14:useLocalDpi xmlns:a14="http://schemas.microsoft.com/office/drawing/2010/main" val="0"/>
              </a:ext>
            </a:extLst>
          </a:blip>
          <a:srcRect l="20065" r="5171"/>
          <a:stretch/>
        </p:blipFill>
        <p:spPr bwMode="auto">
          <a:xfrm>
            <a:off x="-169339" y="-1660387"/>
            <a:ext cx="17983749" cy="131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772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5" name="Picture 3" descr="C:\Users\User\Pictures\jerry.jpg"/>
          <p:cNvPicPr>
            <a:picLocks noChangeAspect="1" noChangeArrowheads="1"/>
          </p:cNvPicPr>
          <p:nvPr/>
        </p:nvPicPr>
        <p:blipFill rotWithShape="1">
          <a:blip r:embed="rId3">
            <a:extLst>
              <a:ext uri="{28A0092B-C50C-407E-A947-70E740481C1C}">
                <a14:useLocalDpi xmlns:a14="http://schemas.microsoft.com/office/drawing/2010/main" val="0"/>
              </a:ext>
            </a:extLst>
          </a:blip>
          <a:srcRect l="20065" r="5171"/>
          <a:stretch/>
        </p:blipFill>
        <p:spPr bwMode="auto">
          <a:xfrm>
            <a:off x="-169339" y="-1660387"/>
            <a:ext cx="17983749" cy="131477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279751" y="406264"/>
            <a:ext cx="7823439" cy="7315336"/>
          </a:xfrm>
          <a:prstGeom prst="rect">
            <a:avLst/>
          </a:prstGeom>
        </p:spPr>
        <p:txBody>
          <a:bodyPr wrap="square">
            <a:spAutoFit/>
          </a:bodyPr>
          <a:lstStyle/>
          <a:p>
            <a:pPr algn="r"/>
            <a:r>
              <a:rPr lang="en-US" sz="2400" dirty="0"/>
              <a:t>“</a:t>
            </a:r>
            <a:r>
              <a:rPr lang="en-US" sz="5867" dirty="0">
                <a:solidFill>
                  <a:schemeClr val="bg1"/>
                </a:solidFill>
                <a:latin typeface="LeagueGothic"/>
              </a:rPr>
              <a:t>To the average person, </a:t>
            </a:r>
          </a:p>
          <a:p>
            <a:pPr algn="r"/>
            <a:r>
              <a:rPr lang="en-US" sz="5867" dirty="0">
                <a:solidFill>
                  <a:schemeClr val="bg1"/>
                </a:solidFill>
                <a:latin typeface="LeagueGothic"/>
              </a:rPr>
              <a:t>if you have to go </a:t>
            </a:r>
          </a:p>
          <a:p>
            <a:pPr algn="r"/>
            <a:r>
              <a:rPr lang="en-US" sz="5867" dirty="0">
                <a:solidFill>
                  <a:schemeClr val="bg1"/>
                </a:solidFill>
                <a:latin typeface="LeagueGothic"/>
              </a:rPr>
              <a:t>to a funeral, </a:t>
            </a:r>
          </a:p>
          <a:p>
            <a:pPr algn="r"/>
            <a:r>
              <a:rPr lang="en-US" sz="5867" dirty="0">
                <a:solidFill>
                  <a:schemeClr val="bg1"/>
                </a:solidFill>
                <a:latin typeface="LeagueGothic"/>
              </a:rPr>
              <a:t>you’d rather be </a:t>
            </a:r>
          </a:p>
          <a:p>
            <a:pPr algn="r"/>
            <a:r>
              <a:rPr lang="en-US" sz="5867" dirty="0">
                <a:solidFill>
                  <a:schemeClr val="bg1"/>
                </a:solidFill>
                <a:latin typeface="LeagueGothic"/>
              </a:rPr>
              <a:t>in the casket </a:t>
            </a:r>
          </a:p>
          <a:p>
            <a:pPr algn="r"/>
            <a:r>
              <a:rPr lang="en-US" sz="5867" dirty="0">
                <a:solidFill>
                  <a:schemeClr val="bg1"/>
                </a:solidFill>
                <a:latin typeface="LeagueGothic"/>
              </a:rPr>
              <a:t>than doing the eulogy. </a:t>
            </a:r>
          </a:p>
          <a:p>
            <a:endParaRPr lang="en-US" sz="5867" dirty="0">
              <a:solidFill>
                <a:schemeClr val="bg1"/>
              </a:solidFill>
              <a:latin typeface="LeagueGothic"/>
            </a:endParaRPr>
          </a:p>
          <a:p>
            <a:pPr algn="r"/>
            <a:r>
              <a:rPr lang="en-US" sz="5867" i="1" dirty="0">
                <a:solidFill>
                  <a:schemeClr val="bg1"/>
                </a:solidFill>
                <a:latin typeface="LeagueGothic"/>
              </a:rPr>
              <a:t> Jerry Seinfeld  </a:t>
            </a:r>
            <a:endParaRPr lang="en-AU" sz="5867" i="1" dirty="0">
              <a:solidFill>
                <a:schemeClr val="bg1"/>
              </a:solidFill>
              <a:latin typeface="LeagueGothic"/>
            </a:endParaRPr>
          </a:p>
        </p:txBody>
      </p:sp>
    </p:spTree>
    <p:extLst>
      <p:ext uri="{BB962C8B-B14F-4D97-AF65-F5344CB8AC3E}">
        <p14:creationId xmlns:p14="http://schemas.microsoft.com/office/powerpoint/2010/main" val="1651313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 y="3809967"/>
            <a:ext cx="17340263" cy="2133665"/>
          </a:xfrm>
          <a:prstGeom prst="rect">
            <a:avLst/>
          </a:prstGeom>
        </p:spPr>
        <p:txBody>
          <a:bodyPr wrap="none" lIns="338677" tIns="0" rIns="338677" bIns="0" anchor="t"/>
          <a:lstStyle/>
          <a:p>
            <a:pPr algn="ctr"/>
            <a:r>
              <a:rPr lang="en-US" sz="16600" b="1" dirty="0">
                <a:solidFill>
                  <a:srgbClr val="FF0000"/>
                </a:solidFill>
                <a:effectLst>
                  <a:outerShdw dist="40000" dir="2700000">
                    <a:srgbClr val="000000">
                      <a:alpha val="90000"/>
                    </a:srgbClr>
                  </a:outerShdw>
                </a:effectLst>
                <a:latin typeface="Franklin Gothic Demi" panose="020B0703020102020204" pitchFamily="34" charset="0"/>
              </a:rPr>
              <a:t>3</a:t>
            </a:r>
            <a:r>
              <a:rPr lang="en-US" sz="16600" b="1" dirty="0">
                <a:solidFill>
                  <a:srgbClr val="FFFFFF"/>
                </a:solidFill>
                <a:effectLst>
                  <a:outerShdw dist="40000" dir="2700000">
                    <a:srgbClr val="000000">
                      <a:alpha val="90000"/>
                    </a:srgbClr>
                  </a:outerShdw>
                </a:effectLst>
                <a:latin typeface="Franklin Gothic Demi" panose="020B0703020102020204" pitchFamily="34" charset="0"/>
              </a:rPr>
              <a:t> MISTAKES</a:t>
            </a:r>
          </a:p>
        </p:txBody>
      </p:sp>
    </p:spTree>
    <p:extLst>
      <p:ext uri="{BB962C8B-B14F-4D97-AF65-F5344CB8AC3E}">
        <p14:creationId xmlns:p14="http://schemas.microsoft.com/office/powerpoint/2010/main" val="1826996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0"/>
            <a:ext cx="17340263" cy="2133665"/>
          </a:xfrm>
          <a:prstGeom prst="rect">
            <a:avLst/>
          </a:prstGeom>
        </p:spPr>
        <p:txBody>
          <a:bodyPr wrap="none" lIns="338677" tIns="0" rIns="338677" bIns="0" anchor="t"/>
          <a:lstStyle/>
          <a:p>
            <a:pPr algn="ctr"/>
            <a:r>
              <a:rPr lang="en-US" sz="13800" b="1" dirty="0">
                <a:solidFill>
                  <a:schemeClr val="bg1"/>
                </a:solidFill>
                <a:effectLst>
                  <a:outerShdw dist="40000" dir="2700000">
                    <a:srgbClr val="000000">
                      <a:alpha val="90000"/>
                    </a:srgbClr>
                  </a:outerShdw>
                </a:effectLst>
                <a:latin typeface="Franklin Gothic Demi" panose="020B0703020102020204" pitchFamily="34" charset="0"/>
              </a:rPr>
              <a:t>MISTAKE </a:t>
            </a:r>
            <a:r>
              <a:rPr lang="en-US" sz="15334" b="1" dirty="0">
                <a:solidFill>
                  <a:srgbClr val="FF0000"/>
                </a:solidFill>
                <a:effectLst>
                  <a:outerShdw dist="40000" dir="2700000">
                    <a:srgbClr val="000000">
                      <a:alpha val="90000"/>
                    </a:srgbClr>
                  </a:outerShdw>
                </a:effectLst>
                <a:latin typeface="Franklin Gothic Demi" panose="020B0703020102020204" pitchFamily="34" charset="0"/>
              </a:rPr>
              <a:t>1</a:t>
            </a:r>
          </a:p>
        </p:txBody>
      </p:sp>
    </p:spTree>
    <p:extLst>
      <p:ext uri="{BB962C8B-B14F-4D97-AF65-F5344CB8AC3E}">
        <p14:creationId xmlns:p14="http://schemas.microsoft.com/office/powerpoint/2010/main" val="3312884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45269" y="0"/>
            <a:ext cx="17340263" cy="2133665"/>
          </a:xfrm>
          <a:prstGeom prst="rect">
            <a:avLst/>
          </a:prstGeom>
        </p:spPr>
        <p:txBody>
          <a:bodyPr wrap="none" lIns="338677" tIns="0" rIns="338677" bIns="0" anchor="t"/>
          <a:lstStyle/>
          <a:p>
            <a:pPr algn="ctr"/>
            <a:r>
              <a:rPr lang="en-US" sz="13800" b="1" dirty="0">
                <a:solidFill>
                  <a:schemeClr val="bg1"/>
                </a:solidFill>
                <a:effectLst>
                  <a:outerShdw dist="40000" dir="2700000">
                    <a:srgbClr val="000000">
                      <a:alpha val="90000"/>
                    </a:srgbClr>
                  </a:outerShdw>
                </a:effectLst>
                <a:latin typeface="Franklin Gothic Demi" panose="020B0703020102020204" pitchFamily="34" charset="0"/>
              </a:rPr>
              <a:t>MISTAKE </a:t>
            </a:r>
            <a:r>
              <a:rPr lang="en-US" sz="13800" b="1" dirty="0">
                <a:solidFill>
                  <a:srgbClr val="FF0000"/>
                </a:solidFill>
                <a:effectLst>
                  <a:outerShdw dist="40000" dir="2700000">
                    <a:srgbClr val="000000">
                      <a:alpha val="90000"/>
                    </a:srgbClr>
                  </a:outerShdw>
                </a:effectLst>
                <a:latin typeface="Franklin Gothic Demi" panose="020B0703020102020204" pitchFamily="34" charset="0"/>
              </a:rPr>
              <a:t>1</a:t>
            </a:r>
          </a:p>
          <a:p>
            <a:pPr algn="ctr"/>
            <a:r>
              <a:rPr lang="en-US" sz="9600" b="1" dirty="0">
                <a:solidFill>
                  <a:schemeClr val="bg1"/>
                </a:solidFill>
                <a:effectLst>
                  <a:outerShdw dist="40000" dir="2700000">
                    <a:srgbClr val="000000">
                      <a:alpha val="90000"/>
                    </a:srgbClr>
                  </a:outerShdw>
                </a:effectLst>
                <a:latin typeface="Franklin Gothic Demi" panose="020B0703020102020204" pitchFamily="34" charset="0"/>
              </a:rPr>
              <a:t>AIMING FOR PERFECTION</a:t>
            </a:r>
          </a:p>
        </p:txBody>
      </p:sp>
    </p:spTree>
    <p:extLst>
      <p:ext uri="{BB962C8B-B14F-4D97-AF65-F5344CB8AC3E}">
        <p14:creationId xmlns:p14="http://schemas.microsoft.com/office/powerpoint/2010/main" val="3456796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040731" y="5105400"/>
            <a:ext cx="14859000" cy="3046988"/>
          </a:xfrm>
          <a:prstGeom prst="rect">
            <a:avLst/>
          </a:prstGeom>
        </p:spPr>
        <p:txBody>
          <a:bodyPr wrap="square">
            <a:spAutoFit/>
          </a:bodyPr>
          <a:lstStyle/>
          <a:p>
            <a:pPr marL="609630" indent="-609630">
              <a:buFont typeface="Arial" panose="020B0604020202020204" pitchFamily="34" charset="0"/>
              <a:buChar char="•"/>
            </a:pPr>
            <a:r>
              <a:rPr lang="en-US" sz="4267" b="1" dirty="0">
                <a:solidFill>
                  <a:schemeClr val="bg1"/>
                </a:solidFill>
              </a:rPr>
              <a:t>Th</a:t>
            </a:r>
            <a:r>
              <a:rPr lang="en-US" sz="4800" b="1" dirty="0">
                <a:solidFill>
                  <a:schemeClr val="bg1"/>
                </a:solidFill>
              </a:rPr>
              <a:t>e ENEMY</a:t>
            </a:r>
          </a:p>
          <a:p>
            <a:pPr marL="609630" indent="-609630">
              <a:buFont typeface="Arial" panose="020B0604020202020204" pitchFamily="34" charset="0"/>
              <a:buChar char="•"/>
            </a:pPr>
            <a:r>
              <a:rPr lang="en-US" sz="4800" b="1" dirty="0">
                <a:solidFill>
                  <a:schemeClr val="bg1"/>
                </a:solidFill>
              </a:rPr>
              <a:t>Pressure, stress and anxiety</a:t>
            </a:r>
          </a:p>
          <a:p>
            <a:pPr marL="609630" indent="-609630">
              <a:buFont typeface="Arial" panose="020B0604020202020204" pitchFamily="34" charset="0"/>
              <a:buChar char="•"/>
            </a:pPr>
            <a:r>
              <a:rPr lang="en-US" sz="4800" b="1" dirty="0">
                <a:solidFill>
                  <a:schemeClr val="bg1"/>
                </a:solidFill>
              </a:rPr>
              <a:t>Over-preparing, over-practicing, overwhelm</a:t>
            </a:r>
          </a:p>
          <a:p>
            <a:pPr marL="609630" indent="-609630">
              <a:buFont typeface="Arial" panose="020B0604020202020204" pitchFamily="34" charset="0"/>
              <a:buChar char="•"/>
            </a:pPr>
            <a:endParaRPr lang="en-US" sz="4800" b="1" dirty="0">
              <a:solidFill>
                <a:schemeClr val="bg1"/>
              </a:solidFill>
            </a:endParaRPr>
          </a:p>
        </p:txBody>
      </p:sp>
      <p:sp>
        <p:nvSpPr>
          <p:cNvPr id="6" name="TextBox 5">
            <a:extLst>
              <a:ext uri="{FF2B5EF4-FFF2-40B4-BE49-F238E27FC236}">
                <a16:creationId xmlns:a16="http://schemas.microsoft.com/office/drawing/2014/main" id="{A2A73C05-63DD-C783-6C39-4FC9F91CA572}"/>
              </a:ext>
            </a:extLst>
          </p:cNvPr>
          <p:cNvSpPr txBox="1"/>
          <p:nvPr/>
        </p:nvSpPr>
        <p:spPr>
          <a:xfrm>
            <a:off x="0" y="0"/>
            <a:ext cx="17340261" cy="3693319"/>
          </a:xfrm>
          <a:prstGeom prst="rect">
            <a:avLst/>
          </a:prstGeom>
          <a:noFill/>
        </p:spPr>
        <p:txBody>
          <a:bodyPr wrap="square">
            <a:spAutoFit/>
          </a:bodyPr>
          <a:lstStyle/>
          <a:p>
            <a:pPr algn="ctr"/>
            <a:r>
              <a:rPr lang="en-US" sz="13800" b="1" dirty="0">
                <a:solidFill>
                  <a:schemeClr val="bg1"/>
                </a:solidFill>
                <a:effectLst>
                  <a:outerShdw dist="40000" dir="2700000">
                    <a:srgbClr val="000000">
                      <a:alpha val="90000"/>
                    </a:srgbClr>
                  </a:outerShdw>
                </a:effectLst>
                <a:latin typeface="Franklin Gothic Demi" panose="020B0703020102020204" pitchFamily="34" charset="0"/>
              </a:rPr>
              <a:t>MISTAKE </a:t>
            </a:r>
            <a:r>
              <a:rPr lang="en-US" sz="13800" b="1" dirty="0">
                <a:solidFill>
                  <a:srgbClr val="FF0000"/>
                </a:solidFill>
                <a:effectLst>
                  <a:outerShdw dist="40000" dir="2700000">
                    <a:srgbClr val="000000">
                      <a:alpha val="90000"/>
                    </a:srgbClr>
                  </a:outerShdw>
                </a:effectLst>
                <a:latin typeface="Franklin Gothic Demi" panose="020B0703020102020204" pitchFamily="34" charset="0"/>
              </a:rPr>
              <a:t>1</a:t>
            </a:r>
          </a:p>
          <a:p>
            <a:pPr algn="ctr"/>
            <a:r>
              <a:rPr lang="en-US" sz="9600" b="1" dirty="0">
                <a:solidFill>
                  <a:schemeClr val="bg1"/>
                </a:solidFill>
                <a:effectLst>
                  <a:outerShdw dist="40000" dir="2700000">
                    <a:srgbClr val="000000">
                      <a:alpha val="90000"/>
                    </a:srgbClr>
                  </a:outerShdw>
                </a:effectLst>
                <a:latin typeface="Franklin Gothic Demi" panose="020B0703020102020204" pitchFamily="34" charset="0"/>
              </a:rPr>
              <a:t>AIMING FOR PERFECTION</a:t>
            </a:r>
            <a:endParaRPr lang="en-AU" sz="9600" dirty="0"/>
          </a:p>
        </p:txBody>
      </p:sp>
    </p:spTree>
    <p:extLst>
      <p:ext uri="{BB962C8B-B14F-4D97-AF65-F5344CB8AC3E}">
        <p14:creationId xmlns:p14="http://schemas.microsoft.com/office/powerpoint/2010/main" val="3514172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7374"/>
            <a:ext cx="17340263" cy="2133665"/>
          </a:xfrm>
          <a:prstGeom prst="rect">
            <a:avLst/>
          </a:prstGeom>
        </p:spPr>
        <p:txBody>
          <a:bodyPr wrap="none" lIns="338677" tIns="0" rIns="338677" bIns="0" anchor="t"/>
          <a:lstStyle/>
          <a:p>
            <a:pPr algn="ctr"/>
            <a:r>
              <a:rPr lang="en-US" sz="13800" b="1" dirty="0">
                <a:solidFill>
                  <a:srgbClr val="FFFFFF"/>
                </a:solidFill>
                <a:effectLst>
                  <a:outerShdw dist="40000" dir="2700000">
                    <a:srgbClr val="000000">
                      <a:alpha val="90000"/>
                    </a:srgbClr>
                  </a:outerShdw>
                </a:effectLst>
                <a:latin typeface="Franklin Gothic Demi" panose="020B0703020102020204" pitchFamily="34" charset="0"/>
              </a:rPr>
              <a:t>THE BOTTOM LINE</a:t>
            </a:r>
          </a:p>
        </p:txBody>
      </p:sp>
      <p:sp>
        <p:nvSpPr>
          <p:cNvPr id="5" name="Rectangle 4"/>
          <p:cNvSpPr/>
          <p:nvPr/>
        </p:nvSpPr>
        <p:spPr>
          <a:xfrm>
            <a:off x="-19127" y="4440751"/>
            <a:ext cx="17340263" cy="923330"/>
          </a:xfrm>
          <a:prstGeom prst="rect">
            <a:avLst/>
          </a:prstGeom>
        </p:spPr>
        <p:txBody>
          <a:bodyPr wrap="square">
            <a:spAutoFit/>
          </a:bodyPr>
          <a:lstStyle/>
          <a:p>
            <a:pPr algn="ctr"/>
            <a:r>
              <a:rPr lang="en-US" sz="5400" b="1" dirty="0">
                <a:solidFill>
                  <a:schemeClr val="bg1"/>
                </a:solidFill>
                <a:latin typeface="Arial" panose="020B0604020202020204" pitchFamily="34" charset="0"/>
                <a:cs typeface="Arial" panose="020B0604020202020204" pitchFamily="34" charset="0"/>
              </a:rPr>
              <a:t>Perfect Isn’t Possible</a:t>
            </a:r>
          </a:p>
        </p:txBody>
      </p:sp>
    </p:spTree>
    <p:extLst>
      <p:ext uri="{BB962C8B-B14F-4D97-AF65-F5344CB8AC3E}">
        <p14:creationId xmlns:p14="http://schemas.microsoft.com/office/powerpoint/2010/main" val="1794747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21469" y="0"/>
            <a:ext cx="17340263" cy="2121711"/>
          </a:xfrm>
          <a:prstGeom prst="rect">
            <a:avLst/>
          </a:prstGeom>
        </p:spPr>
        <p:txBody>
          <a:bodyPr wrap="none" lIns="338677" tIns="0" rIns="338677" bIns="0" anchor="t"/>
          <a:lstStyle/>
          <a:p>
            <a:pPr algn="ctr"/>
            <a:r>
              <a:rPr lang="en-US" sz="15300" b="1" dirty="0">
                <a:solidFill>
                  <a:schemeClr val="bg1"/>
                </a:solidFill>
                <a:effectLst>
                  <a:outerShdw dist="40000" dir="2700000">
                    <a:srgbClr val="000000">
                      <a:alpha val="90000"/>
                    </a:srgbClr>
                  </a:outerShdw>
                </a:effectLst>
                <a:latin typeface="Franklin Gothic Demi" panose="020B0703020102020204" pitchFamily="34" charset="0"/>
              </a:rPr>
              <a:t>MISTAKE </a:t>
            </a:r>
            <a:r>
              <a:rPr lang="en-US" sz="15300" b="1" dirty="0">
                <a:solidFill>
                  <a:srgbClr val="FF0000"/>
                </a:solidFill>
                <a:effectLst>
                  <a:outerShdw dist="40000" dir="2700000">
                    <a:srgbClr val="000000">
                      <a:alpha val="90000"/>
                    </a:srgbClr>
                  </a:outerShdw>
                </a:effectLst>
                <a:latin typeface="Franklin Gothic Demi" panose="020B0703020102020204" pitchFamily="34" charset="0"/>
              </a:rPr>
              <a:t>2</a:t>
            </a:r>
          </a:p>
        </p:txBody>
      </p:sp>
    </p:spTree>
    <p:extLst>
      <p:ext uri="{BB962C8B-B14F-4D97-AF65-F5344CB8AC3E}">
        <p14:creationId xmlns:p14="http://schemas.microsoft.com/office/powerpoint/2010/main" val="1807150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72115" y="0"/>
            <a:ext cx="17340263" cy="1976419"/>
          </a:xfrm>
          <a:prstGeom prst="rect">
            <a:avLst/>
          </a:prstGeom>
        </p:spPr>
        <p:txBody>
          <a:bodyPr wrap="none" lIns="338677" tIns="0" rIns="338677" bIns="0" anchor="t"/>
          <a:lstStyle/>
          <a:p>
            <a:pPr algn="ctr"/>
            <a:r>
              <a:rPr lang="en-US" sz="15300" b="1" dirty="0">
                <a:solidFill>
                  <a:schemeClr val="bg1"/>
                </a:solidFill>
                <a:effectLst>
                  <a:outerShdw dist="40000" dir="2700000">
                    <a:srgbClr val="000000">
                      <a:alpha val="90000"/>
                    </a:srgbClr>
                  </a:outerShdw>
                </a:effectLst>
                <a:latin typeface="Franklin Gothic Demi" panose="020B0703020102020204" pitchFamily="34" charset="0"/>
              </a:rPr>
              <a:t>MISTAKE </a:t>
            </a:r>
            <a:r>
              <a:rPr lang="en-US" sz="15300" b="1" dirty="0">
                <a:solidFill>
                  <a:srgbClr val="FF0000"/>
                </a:solidFill>
                <a:effectLst>
                  <a:outerShdw dist="40000" dir="2700000">
                    <a:srgbClr val="000000">
                      <a:alpha val="90000"/>
                    </a:srgbClr>
                  </a:outerShdw>
                </a:effectLst>
                <a:latin typeface="Franklin Gothic Demi" panose="020B0703020102020204" pitchFamily="34" charset="0"/>
              </a:rPr>
              <a:t>2</a:t>
            </a:r>
          </a:p>
        </p:txBody>
      </p:sp>
      <p:sp>
        <p:nvSpPr>
          <p:cNvPr id="9" name="TextBox 8">
            <a:extLst>
              <a:ext uri="{FF2B5EF4-FFF2-40B4-BE49-F238E27FC236}">
                <a16:creationId xmlns:a16="http://schemas.microsoft.com/office/drawing/2014/main" id="{204BE461-7971-A68B-C7CE-5DDB6BC9E23E}"/>
              </a:ext>
            </a:extLst>
          </p:cNvPr>
          <p:cNvSpPr txBox="1"/>
          <p:nvPr/>
        </p:nvSpPr>
        <p:spPr>
          <a:xfrm>
            <a:off x="-105990" y="1976419"/>
            <a:ext cx="17272527" cy="1287850"/>
          </a:xfrm>
          <a:prstGeom prst="rect">
            <a:avLst/>
          </a:prstGeom>
        </p:spPr>
        <p:txBody>
          <a:bodyPr wrap="none" lIns="338677" tIns="0" rIns="338677" bIns="0" anchor="t"/>
          <a:lstStyle/>
          <a:p>
            <a:pPr algn="ctr"/>
            <a:r>
              <a:rPr lang="en-US" sz="9600" b="1" dirty="0">
                <a:solidFill>
                  <a:schemeClr val="bg1"/>
                </a:solidFill>
                <a:effectLst>
                  <a:outerShdw dist="40000" dir="2700000">
                    <a:srgbClr val="000000">
                      <a:alpha val="90000"/>
                    </a:srgbClr>
                  </a:outerShdw>
                </a:effectLst>
                <a:latin typeface="Franklin Gothic Demi" panose="020B0703020102020204" pitchFamily="34" charset="0"/>
              </a:rPr>
              <a:t>PUSHING THROUGH FEAR</a:t>
            </a:r>
          </a:p>
        </p:txBody>
      </p:sp>
    </p:spTree>
    <p:extLst>
      <p:ext uri="{BB962C8B-B14F-4D97-AF65-F5344CB8AC3E}">
        <p14:creationId xmlns:p14="http://schemas.microsoft.com/office/powerpoint/2010/main" val="1254147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90C0CC4-CACE-4739-9CF7-45D9D513529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90E9BD-0A51-D0DD-AA82-E4866D43E5F7}"/>
              </a:ext>
            </a:extLst>
          </p:cNvPr>
          <p:cNvSpPr txBox="1"/>
          <p:nvPr/>
        </p:nvSpPr>
        <p:spPr>
          <a:xfrm>
            <a:off x="-33875" y="1"/>
            <a:ext cx="17340263" cy="1828800"/>
          </a:xfrm>
          <a:prstGeom prst="rect">
            <a:avLst/>
          </a:prstGeom>
        </p:spPr>
        <p:txBody>
          <a:bodyPr wrap="none" lIns="338677" tIns="0" rIns="338677" bIns="0" anchor="t"/>
          <a:lstStyle/>
          <a:p>
            <a:pPr algn="ctr"/>
            <a:r>
              <a:rPr lang="en-US" sz="13800" b="1" dirty="0">
                <a:solidFill>
                  <a:srgbClr val="FFFFFF"/>
                </a:solidFill>
                <a:effectLst>
                  <a:outerShdw dist="40000" dir="2700000">
                    <a:srgbClr val="000000">
                      <a:alpha val="90000"/>
                    </a:srgbClr>
                  </a:outerShdw>
                </a:effectLst>
                <a:latin typeface="Franklin Gothic Demi" panose="020B0703020102020204" pitchFamily="34" charset="0"/>
              </a:rPr>
              <a:t>WHO THIS IS FOR</a:t>
            </a:r>
          </a:p>
        </p:txBody>
      </p:sp>
      <p:sp>
        <p:nvSpPr>
          <p:cNvPr id="5" name="TextBox 4">
            <a:extLst>
              <a:ext uri="{FF2B5EF4-FFF2-40B4-BE49-F238E27FC236}">
                <a16:creationId xmlns:a16="http://schemas.microsoft.com/office/drawing/2014/main" id="{71917854-05BF-61C1-E5F1-A5583D6682D2}"/>
              </a:ext>
            </a:extLst>
          </p:cNvPr>
          <p:cNvSpPr txBox="1"/>
          <p:nvPr/>
        </p:nvSpPr>
        <p:spPr>
          <a:xfrm>
            <a:off x="1126331" y="3276600"/>
            <a:ext cx="15850084" cy="5732275"/>
          </a:xfrm>
          <a:prstGeom prst="rect">
            <a:avLst/>
          </a:prstGeom>
          <a:noFill/>
        </p:spPr>
        <p:txBody>
          <a:bodyPr wrap="square" rtlCol="0">
            <a:spAutoFit/>
          </a:bodyPr>
          <a:lstStyle/>
          <a:p>
            <a:pPr marL="762038" indent="-762038">
              <a:lnSpc>
                <a:spcPts val="9000"/>
              </a:lnSpc>
              <a:buClr>
                <a:srgbClr val="F21684"/>
              </a:buClr>
              <a:buFont typeface="Arial" panose="020B0604020202020204" pitchFamily="34" charset="0"/>
              <a:buChar char="•"/>
            </a:pPr>
            <a:r>
              <a:rPr lang="en-US" sz="4800" dirty="0">
                <a:solidFill>
                  <a:schemeClr val="bg1"/>
                </a:solidFill>
                <a:latin typeface="Arial" panose="020B0604020202020204" pitchFamily="34" charset="0"/>
                <a:cs typeface="Arial" panose="020B0604020202020204" pitchFamily="34" charset="0"/>
              </a:rPr>
              <a:t>Founders, CEOs and C-Suite Leaders</a:t>
            </a:r>
          </a:p>
          <a:p>
            <a:pPr marL="762038" indent="-762038">
              <a:lnSpc>
                <a:spcPts val="9000"/>
              </a:lnSpc>
              <a:buClr>
                <a:srgbClr val="F21684"/>
              </a:buClr>
              <a:buFont typeface="Arial" panose="020B0604020202020204" pitchFamily="34" charset="0"/>
              <a:buChar char="•"/>
            </a:pPr>
            <a:r>
              <a:rPr lang="en-US" sz="4800" dirty="0">
                <a:solidFill>
                  <a:schemeClr val="bg1"/>
                </a:solidFill>
                <a:latin typeface="Arial" panose="020B0604020202020204" pitchFamily="34" charset="0"/>
                <a:cs typeface="Arial" panose="020B0604020202020204" pitchFamily="34" charset="0"/>
              </a:rPr>
              <a:t>Established business-owners and entrepreneurs</a:t>
            </a:r>
          </a:p>
          <a:p>
            <a:pPr marL="762038" indent="-762038">
              <a:lnSpc>
                <a:spcPts val="9000"/>
              </a:lnSpc>
              <a:buClr>
                <a:srgbClr val="F21684"/>
              </a:buClr>
              <a:buFont typeface="Arial" panose="020B0604020202020204" pitchFamily="34" charset="0"/>
              <a:buChar char="•"/>
            </a:pPr>
            <a:r>
              <a:rPr lang="en-US" sz="4800" dirty="0">
                <a:solidFill>
                  <a:schemeClr val="bg1"/>
                </a:solidFill>
                <a:latin typeface="Arial" panose="020B0604020202020204" pitchFamily="34" charset="0"/>
                <a:cs typeface="Arial" panose="020B0604020202020204" pitchFamily="34" charset="0"/>
              </a:rPr>
              <a:t>Struggling with speaking fear, nerves, anxiety</a:t>
            </a:r>
          </a:p>
          <a:p>
            <a:pPr marL="762038" indent="-762038">
              <a:lnSpc>
                <a:spcPts val="9000"/>
              </a:lnSpc>
              <a:buClr>
                <a:srgbClr val="F21684"/>
              </a:buClr>
              <a:buFont typeface="Arial" panose="020B0604020202020204" pitchFamily="34" charset="0"/>
              <a:buChar char="•"/>
            </a:pPr>
            <a:r>
              <a:rPr lang="en-US" sz="4800" dirty="0">
                <a:solidFill>
                  <a:schemeClr val="bg1"/>
                </a:solidFill>
                <a:latin typeface="Arial" panose="020B0604020202020204" pitchFamily="34" charset="0"/>
                <a:cs typeface="Arial" panose="020B0604020202020204" pitchFamily="34" charset="0"/>
              </a:rPr>
              <a:t>Wanting to deliver powerful presentations that inspire action</a:t>
            </a:r>
          </a:p>
        </p:txBody>
      </p:sp>
      <p:sp>
        <p:nvSpPr>
          <p:cNvPr id="2" name="Rectangle 1">
            <a:extLst>
              <a:ext uri="{FF2B5EF4-FFF2-40B4-BE49-F238E27FC236}">
                <a16:creationId xmlns:a16="http://schemas.microsoft.com/office/drawing/2014/main" id="{F722F3B1-4C6B-9D0C-F4AA-FEBBCF4C28EF}"/>
              </a:ext>
            </a:extLst>
          </p:cNvPr>
          <p:cNvSpPr/>
          <p:nvPr/>
        </p:nvSpPr>
        <p:spPr>
          <a:xfrm>
            <a:off x="711214" y="1935481"/>
            <a:ext cx="15850084" cy="45719"/>
          </a:xfrm>
          <a:prstGeom prst="rect">
            <a:avLst/>
          </a:prstGeom>
          <a:solidFill>
            <a:srgbClr val="F21684"/>
          </a:solidFill>
          <a:ln>
            <a:solidFill>
              <a:srgbClr val="F21684"/>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1537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BB71261-47FD-F492-89C4-98C6D9CCD39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B0B664C-9E08-EDBD-CF95-3EAFEF517C69}"/>
              </a:ext>
            </a:extLst>
          </p:cNvPr>
          <p:cNvSpPr/>
          <p:nvPr/>
        </p:nvSpPr>
        <p:spPr>
          <a:xfrm>
            <a:off x="4402803" y="4470388"/>
            <a:ext cx="11379547" cy="4313681"/>
          </a:xfrm>
          <a:prstGeom prst="rect">
            <a:avLst/>
          </a:prstGeom>
        </p:spPr>
        <p:txBody>
          <a:bodyPr wrap="square">
            <a:spAutoFit/>
          </a:bodyPr>
          <a:lstStyle/>
          <a:p>
            <a:pPr marL="457223" indent="-457223">
              <a:lnSpc>
                <a:spcPts val="6700"/>
              </a:lnSpc>
              <a:buClr>
                <a:srgbClr val="FF0000"/>
              </a:buClr>
              <a:buFont typeface="Arial" panose="020B0604020202020204" pitchFamily="34" charset="0"/>
              <a:buChar char="•"/>
            </a:pPr>
            <a:r>
              <a:rPr lang="en-US" sz="4800" b="1" dirty="0">
                <a:solidFill>
                  <a:schemeClr val="bg1"/>
                </a:solidFill>
                <a:latin typeface="Arial" panose="020B0604020202020204" pitchFamily="34" charset="0"/>
                <a:cs typeface="Arial" panose="020B0604020202020204" pitchFamily="34" charset="0"/>
              </a:rPr>
              <a:t>Just get on with it</a:t>
            </a:r>
          </a:p>
          <a:p>
            <a:pPr marL="457223" indent="-457223">
              <a:lnSpc>
                <a:spcPts val="6700"/>
              </a:lnSpc>
              <a:buClr>
                <a:srgbClr val="FF0000"/>
              </a:buClr>
              <a:buFont typeface="Arial" panose="020B0604020202020204" pitchFamily="34" charset="0"/>
              <a:buChar char="•"/>
            </a:pPr>
            <a:r>
              <a:rPr lang="en-US" sz="4800" b="1" dirty="0">
                <a:solidFill>
                  <a:schemeClr val="bg1"/>
                </a:solidFill>
                <a:latin typeface="Arial" panose="020B0604020202020204" pitchFamily="34" charset="0"/>
                <a:cs typeface="Arial" panose="020B0604020202020204" pitchFamily="34" charset="0"/>
              </a:rPr>
              <a:t>Don't be a baby</a:t>
            </a:r>
          </a:p>
          <a:p>
            <a:pPr marL="457223" indent="-457223">
              <a:lnSpc>
                <a:spcPts val="6700"/>
              </a:lnSpc>
              <a:buClr>
                <a:srgbClr val="FF0000"/>
              </a:buClr>
              <a:buFont typeface="Arial" panose="020B0604020202020204" pitchFamily="34" charset="0"/>
              <a:buChar char="•"/>
            </a:pPr>
            <a:r>
              <a:rPr lang="en-US" sz="4800" b="1" dirty="0">
                <a:solidFill>
                  <a:schemeClr val="bg1"/>
                </a:solidFill>
                <a:latin typeface="Arial" panose="020B0604020202020204" pitchFamily="34" charset="0"/>
                <a:cs typeface="Arial" panose="020B0604020202020204" pitchFamily="34" charset="0"/>
              </a:rPr>
              <a:t>I know my stuff</a:t>
            </a:r>
          </a:p>
          <a:p>
            <a:pPr marL="457223" indent="-457223">
              <a:lnSpc>
                <a:spcPts val="6700"/>
              </a:lnSpc>
              <a:buClr>
                <a:srgbClr val="FF0000"/>
              </a:buClr>
              <a:buFont typeface="Arial" panose="020B0604020202020204" pitchFamily="34" charset="0"/>
              <a:buChar char="•"/>
            </a:pPr>
            <a:r>
              <a:rPr lang="en-US" sz="4800" b="1" dirty="0">
                <a:solidFill>
                  <a:schemeClr val="bg1"/>
                </a:solidFill>
                <a:latin typeface="Arial" panose="020B0604020202020204" pitchFamily="34" charset="0"/>
                <a:cs typeface="Arial" panose="020B0604020202020204" pitchFamily="34" charset="0"/>
              </a:rPr>
              <a:t>It’s good to feel a bit of fear</a:t>
            </a:r>
          </a:p>
          <a:p>
            <a:pPr marL="457223" indent="-457223">
              <a:lnSpc>
                <a:spcPts val="6700"/>
              </a:lnSpc>
              <a:buClr>
                <a:srgbClr val="FF0000"/>
              </a:buClr>
              <a:buFont typeface="Arial" panose="020B0604020202020204" pitchFamily="34" charset="0"/>
              <a:buChar char="•"/>
            </a:pPr>
            <a:r>
              <a:rPr lang="en-US" sz="4800" b="1" dirty="0">
                <a:solidFill>
                  <a:schemeClr val="bg1"/>
                </a:solidFill>
                <a:latin typeface="Arial" panose="020B0604020202020204" pitchFamily="34" charset="0"/>
                <a:cs typeface="Arial" panose="020B0604020202020204" pitchFamily="34" charset="0"/>
              </a:rPr>
              <a:t>Act as if . . .</a:t>
            </a:r>
          </a:p>
        </p:txBody>
      </p:sp>
      <p:sp>
        <p:nvSpPr>
          <p:cNvPr id="2" name="TextBox 1">
            <a:extLst>
              <a:ext uri="{FF2B5EF4-FFF2-40B4-BE49-F238E27FC236}">
                <a16:creationId xmlns:a16="http://schemas.microsoft.com/office/drawing/2014/main" id="{8C563438-E3FC-C724-3FD4-287EAD783471}"/>
              </a:ext>
            </a:extLst>
          </p:cNvPr>
          <p:cNvSpPr txBox="1"/>
          <p:nvPr/>
        </p:nvSpPr>
        <p:spPr>
          <a:xfrm>
            <a:off x="-72115" y="0"/>
            <a:ext cx="17340263" cy="1976419"/>
          </a:xfrm>
          <a:prstGeom prst="rect">
            <a:avLst/>
          </a:prstGeom>
        </p:spPr>
        <p:txBody>
          <a:bodyPr wrap="none" lIns="338677" tIns="0" rIns="338677" bIns="0" anchor="t"/>
          <a:lstStyle/>
          <a:p>
            <a:pPr algn="ctr"/>
            <a:r>
              <a:rPr lang="en-US" sz="15300" b="1" dirty="0">
                <a:solidFill>
                  <a:schemeClr val="bg1"/>
                </a:solidFill>
                <a:effectLst>
                  <a:outerShdw dist="40000" dir="2700000">
                    <a:srgbClr val="000000">
                      <a:alpha val="90000"/>
                    </a:srgbClr>
                  </a:outerShdw>
                </a:effectLst>
                <a:latin typeface="Franklin Gothic Demi" panose="020B0703020102020204" pitchFamily="34" charset="0"/>
              </a:rPr>
              <a:t>MISTAKE </a:t>
            </a:r>
            <a:r>
              <a:rPr lang="en-US" sz="15300" b="1" dirty="0">
                <a:solidFill>
                  <a:srgbClr val="FF0000"/>
                </a:solidFill>
                <a:effectLst>
                  <a:outerShdw dist="40000" dir="2700000">
                    <a:srgbClr val="000000">
                      <a:alpha val="90000"/>
                    </a:srgbClr>
                  </a:outerShdw>
                </a:effectLst>
                <a:latin typeface="Franklin Gothic Demi" panose="020B0703020102020204" pitchFamily="34" charset="0"/>
              </a:rPr>
              <a:t>2</a:t>
            </a:r>
          </a:p>
        </p:txBody>
      </p:sp>
      <p:sp>
        <p:nvSpPr>
          <p:cNvPr id="3" name="TextBox 2">
            <a:extLst>
              <a:ext uri="{FF2B5EF4-FFF2-40B4-BE49-F238E27FC236}">
                <a16:creationId xmlns:a16="http://schemas.microsoft.com/office/drawing/2014/main" id="{5F28602A-0039-9367-07CD-BA1E04122DEB}"/>
              </a:ext>
            </a:extLst>
          </p:cNvPr>
          <p:cNvSpPr txBox="1"/>
          <p:nvPr/>
        </p:nvSpPr>
        <p:spPr>
          <a:xfrm>
            <a:off x="-105990" y="1976419"/>
            <a:ext cx="17272527" cy="1287850"/>
          </a:xfrm>
          <a:prstGeom prst="rect">
            <a:avLst/>
          </a:prstGeom>
        </p:spPr>
        <p:txBody>
          <a:bodyPr wrap="none" lIns="338677" tIns="0" rIns="338677" bIns="0" anchor="t"/>
          <a:lstStyle/>
          <a:p>
            <a:pPr algn="ctr"/>
            <a:r>
              <a:rPr lang="en-US" sz="9600" b="1" dirty="0">
                <a:solidFill>
                  <a:schemeClr val="bg1"/>
                </a:solidFill>
                <a:effectLst>
                  <a:outerShdw dist="40000" dir="2700000">
                    <a:srgbClr val="000000">
                      <a:alpha val="90000"/>
                    </a:srgbClr>
                  </a:outerShdw>
                </a:effectLst>
                <a:latin typeface="Franklin Gothic Demi" panose="020B0703020102020204" pitchFamily="34" charset="0"/>
              </a:rPr>
              <a:t>PUSHING THROUGH FEAR</a:t>
            </a:r>
          </a:p>
        </p:txBody>
      </p:sp>
    </p:spTree>
    <p:extLst>
      <p:ext uri="{BB962C8B-B14F-4D97-AF65-F5344CB8AC3E}">
        <p14:creationId xmlns:p14="http://schemas.microsoft.com/office/powerpoint/2010/main" val="3009363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25799"/>
            <a:ext cx="17340263" cy="13005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1625799"/>
            <a:ext cx="13282831" cy="13005197"/>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1601" y="-801259"/>
            <a:ext cx="277444" cy="1001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151" y="6996773"/>
            <a:ext cx="5657261" cy="34681"/>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defRPr/>
            </a:pPr>
            <a:endParaRPr lang="en-US" sz="2400">
              <a:solidFill>
                <a:prstClr val="white"/>
              </a:solidFill>
              <a:latin typeface="Calibri" panose="020F0502020204030204"/>
            </a:endParaRPr>
          </a:p>
        </p:txBody>
      </p:sp>
      <p:sp>
        <p:nvSpPr>
          <p:cNvPr id="9" name="Rectangle 8">
            <a:extLst>
              <a:ext uri="{FF2B5EF4-FFF2-40B4-BE49-F238E27FC236}">
                <a16:creationId xmlns:a16="http://schemas.microsoft.com/office/drawing/2014/main" id="{98E0A899-60DF-78A2-478E-0BDA2E23B349}"/>
              </a:ext>
            </a:extLst>
          </p:cNvPr>
          <p:cNvSpPr/>
          <p:nvPr/>
        </p:nvSpPr>
        <p:spPr>
          <a:xfrm>
            <a:off x="-1487916" y="-711370"/>
            <a:ext cx="1386114" cy="7959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3" name="TextBox 2">
            <a:extLst>
              <a:ext uri="{FF2B5EF4-FFF2-40B4-BE49-F238E27FC236}">
                <a16:creationId xmlns:a16="http://schemas.microsoft.com/office/drawing/2014/main" id="{7143958E-C86A-38AC-8ACF-EF3FA713A25E}"/>
              </a:ext>
            </a:extLst>
          </p:cNvPr>
          <p:cNvSpPr txBox="1"/>
          <p:nvPr/>
        </p:nvSpPr>
        <p:spPr>
          <a:xfrm>
            <a:off x="-482179" y="3004397"/>
            <a:ext cx="17340263" cy="1976419"/>
          </a:xfrm>
          <a:prstGeom prst="rect">
            <a:avLst/>
          </a:prstGeom>
        </p:spPr>
        <p:txBody>
          <a:bodyPr wrap="none" lIns="338677" tIns="0" rIns="338677" bIns="0" anchor="t"/>
          <a:lstStyle/>
          <a:p>
            <a:pPr algn="ctr"/>
            <a:r>
              <a:rPr lang="en-US" sz="15300" b="1" dirty="0">
                <a:solidFill>
                  <a:schemeClr val="bg1"/>
                </a:solidFill>
                <a:effectLst>
                  <a:outerShdw dist="40000" dir="2700000">
                    <a:srgbClr val="000000">
                      <a:alpha val="90000"/>
                    </a:srgbClr>
                  </a:outerShdw>
                </a:effectLst>
                <a:latin typeface="Franklin Gothic Demi" panose="020B0703020102020204" pitchFamily="34" charset="0"/>
              </a:rPr>
              <a:t>MISTAKE </a:t>
            </a:r>
            <a:r>
              <a:rPr lang="en-US" sz="15300" b="1" dirty="0">
                <a:solidFill>
                  <a:srgbClr val="FF0000"/>
                </a:solidFill>
                <a:effectLst>
                  <a:outerShdw dist="40000" dir="2700000">
                    <a:srgbClr val="000000">
                      <a:alpha val="90000"/>
                    </a:srgbClr>
                  </a:outerShdw>
                </a:effectLst>
                <a:latin typeface="Franklin Gothic Demi" panose="020B0703020102020204" pitchFamily="34" charset="0"/>
              </a:rPr>
              <a:t>3</a:t>
            </a:r>
          </a:p>
        </p:txBody>
      </p:sp>
      <p:sp>
        <p:nvSpPr>
          <p:cNvPr id="4" name="TextBox 3">
            <a:extLst>
              <a:ext uri="{FF2B5EF4-FFF2-40B4-BE49-F238E27FC236}">
                <a16:creationId xmlns:a16="http://schemas.microsoft.com/office/drawing/2014/main" id="{015F8CEC-4CB3-6542-F1E2-FBEC462157B2}"/>
              </a:ext>
            </a:extLst>
          </p:cNvPr>
          <p:cNvSpPr txBox="1"/>
          <p:nvPr/>
        </p:nvSpPr>
        <p:spPr>
          <a:xfrm>
            <a:off x="-9296" y="4980816"/>
            <a:ext cx="17272527" cy="1287850"/>
          </a:xfrm>
          <a:prstGeom prst="rect">
            <a:avLst/>
          </a:prstGeom>
        </p:spPr>
        <p:txBody>
          <a:bodyPr wrap="none" lIns="338677" tIns="0" rIns="338677" bIns="0" anchor="t"/>
          <a:lstStyle/>
          <a:p>
            <a:pPr algn="ctr"/>
            <a:r>
              <a:rPr lang="en-US" sz="9600" b="1" dirty="0">
                <a:solidFill>
                  <a:schemeClr val="bg1"/>
                </a:solidFill>
                <a:effectLst>
                  <a:outerShdw dist="40000" dir="2700000">
                    <a:srgbClr val="000000">
                      <a:alpha val="90000"/>
                    </a:srgbClr>
                  </a:outerShdw>
                </a:effectLst>
                <a:latin typeface="Franklin Gothic Demi" panose="020B0703020102020204" pitchFamily="34" charset="0"/>
              </a:rPr>
              <a:t>PIECEMEAL APPROACH</a:t>
            </a:r>
          </a:p>
        </p:txBody>
      </p:sp>
    </p:spTree>
    <p:extLst>
      <p:ext uri="{BB962C8B-B14F-4D97-AF65-F5344CB8AC3E}">
        <p14:creationId xmlns:p14="http://schemas.microsoft.com/office/powerpoint/2010/main" val="1274459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25799"/>
            <a:ext cx="17340263" cy="13005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1625799"/>
            <a:ext cx="13282831" cy="13005197"/>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1601" y="-801259"/>
            <a:ext cx="277444" cy="1001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151" y="6996773"/>
            <a:ext cx="5657261" cy="34681"/>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defRPr/>
            </a:pPr>
            <a:endParaRPr lang="en-US" sz="2400">
              <a:solidFill>
                <a:prstClr val="white"/>
              </a:solidFill>
              <a:latin typeface="Calibri" panose="020F0502020204030204"/>
            </a:endParaRPr>
          </a:p>
        </p:txBody>
      </p:sp>
      <p:sp>
        <p:nvSpPr>
          <p:cNvPr id="9" name="Rectangle 8">
            <a:extLst>
              <a:ext uri="{FF2B5EF4-FFF2-40B4-BE49-F238E27FC236}">
                <a16:creationId xmlns:a16="http://schemas.microsoft.com/office/drawing/2014/main" id="{98E0A899-60DF-78A2-478E-0BDA2E23B349}"/>
              </a:ext>
            </a:extLst>
          </p:cNvPr>
          <p:cNvSpPr/>
          <p:nvPr/>
        </p:nvSpPr>
        <p:spPr>
          <a:xfrm>
            <a:off x="-1487916" y="-711370"/>
            <a:ext cx="1386114" cy="7959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3" name="TextBox 2">
            <a:extLst>
              <a:ext uri="{FF2B5EF4-FFF2-40B4-BE49-F238E27FC236}">
                <a16:creationId xmlns:a16="http://schemas.microsoft.com/office/drawing/2014/main" id="{D2001663-B20C-669C-BA5B-1FBB93878BA1}"/>
              </a:ext>
            </a:extLst>
          </p:cNvPr>
          <p:cNvSpPr txBox="1"/>
          <p:nvPr/>
        </p:nvSpPr>
        <p:spPr>
          <a:xfrm>
            <a:off x="-120929" y="-1625799"/>
            <a:ext cx="17340263" cy="1976419"/>
          </a:xfrm>
          <a:prstGeom prst="rect">
            <a:avLst/>
          </a:prstGeom>
        </p:spPr>
        <p:txBody>
          <a:bodyPr wrap="none" lIns="338677" tIns="0" rIns="338677" bIns="0" anchor="t"/>
          <a:lstStyle/>
          <a:p>
            <a:pPr algn="ctr"/>
            <a:r>
              <a:rPr lang="en-US" sz="15300" b="1" dirty="0">
                <a:solidFill>
                  <a:schemeClr val="bg1"/>
                </a:solidFill>
                <a:effectLst>
                  <a:outerShdw dist="40000" dir="2700000">
                    <a:srgbClr val="000000">
                      <a:alpha val="90000"/>
                    </a:srgbClr>
                  </a:outerShdw>
                </a:effectLst>
                <a:latin typeface="Franklin Gothic Demi" panose="020B0703020102020204" pitchFamily="34" charset="0"/>
              </a:rPr>
              <a:t>MISTAKE </a:t>
            </a:r>
            <a:r>
              <a:rPr lang="en-US" sz="15300" b="1" dirty="0">
                <a:solidFill>
                  <a:srgbClr val="FF0000"/>
                </a:solidFill>
                <a:effectLst>
                  <a:outerShdw dist="40000" dir="2700000">
                    <a:srgbClr val="000000">
                      <a:alpha val="90000"/>
                    </a:srgbClr>
                  </a:outerShdw>
                </a:effectLst>
                <a:latin typeface="Franklin Gothic Demi" panose="020B0703020102020204" pitchFamily="34" charset="0"/>
              </a:rPr>
              <a:t>3</a:t>
            </a:r>
          </a:p>
        </p:txBody>
      </p:sp>
      <p:sp>
        <p:nvSpPr>
          <p:cNvPr id="4" name="TextBox 3">
            <a:extLst>
              <a:ext uri="{FF2B5EF4-FFF2-40B4-BE49-F238E27FC236}">
                <a16:creationId xmlns:a16="http://schemas.microsoft.com/office/drawing/2014/main" id="{BF491734-DD36-553A-A451-1EE1B14996BD}"/>
              </a:ext>
            </a:extLst>
          </p:cNvPr>
          <p:cNvSpPr txBox="1"/>
          <p:nvPr/>
        </p:nvSpPr>
        <p:spPr>
          <a:xfrm>
            <a:off x="67736" y="350620"/>
            <a:ext cx="17272527" cy="1287850"/>
          </a:xfrm>
          <a:prstGeom prst="rect">
            <a:avLst/>
          </a:prstGeom>
        </p:spPr>
        <p:txBody>
          <a:bodyPr wrap="none" lIns="338677" tIns="0" rIns="338677" bIns="0" anchor="t"/>
          <a:lstStyle/>
          <a:p>
            <a:pPr algn="ctr"/>
            <a:r>
              <a:rPr lang="en-US" sz="9600" b="1" dirty="0">
                <a:solidFill>
                  <a:schemeClr val="bg1"/>
                </a:solidFill>
                <a:effectLst>
                  <a:outerShdw dist="40000" dir="2700000">
                    <a:srgbClr val="000000">
                      <a:alpha val="90000"/>
                    </a:srgbClr>
                  </a:outerShdw>
                </a:effectLst>
                <a:latin typeface="Franklin Gothic Demi" panose="020B0703020102020204" pitchFamily="34" charset="0"/>
              </a:rPr>
              <a:t>PIECEMEAL APPROACH</a:t>
            </a:r>
          </a:p>
        </p:txBody>
      </p:sp>
    </p:spTree>
    <p:extLst>
      <p:ext uri="{BB962C8B-B14F-4D97-AF65-F5344CB8AC3E}">
        <p14:creationId xmlns:p14="http://schemas.microsoft.com/office/powerpoint/2010/main" val="2994280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25799"/>
            <a:ext cx="17340263" cy="13005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1625799"/>
            <a:ext cx="13282831" cy="13005197"/>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1601" y="-801259"/>
            <a:ext cx="277444" cy="1001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151" y="6996773"/>
            <a:ext cx="5657261" cy="34681"/>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defRPr/>
            </a:pPr>
            <a:endParaRPr lang="en-US" sz="2400">
              <a:solidFill>
                <a:prstClr val="white"/>
              </a:solidFill>
              <a:latin typeface="Calibri" panose="020F0502020204030204"/>
            </a:endParaRPr>
          </a:p>
        </p:txBody>
      </p:sp>
      <p:sp>
        <p:nvSpPr>
          <p:cNvPr id="9" name="Rectangle 8">
            <a:extLst>
              <a:ext uri="{FF2B5EF4-FFF2-40B4-BE49-F238E27FC236}">
                <a16:creationId xmlns:a16="http://schemas.microsoft.com/office/drawing/2014/main" id="{98E0A899-60DF-78A2-478E-0BDA2E23B349}"/>
              </a:ext>
            </a:extLst>
          </p:cNvPr>
          <p:cNvSpPr/>
          <p:nvPr/>
        </p:nvSpPr>
        <p:spPr>
          <a:xfrm>
            <a:off x="-1487916" y="-711370"/>
            <a:ext cx="1386114" cy="7959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0" name="TextBox 9">
            <a:extLst>
              <a:ext uri="{FF2B5EF4-FFF2-40B4-BE49-F238E27FC236}">
                <a16:creationId xmlns:a16="http://schemas.microsoft.com/office/drawing/2014/main" id="{DFB2895E-A9FD-658F-B8E0-266CFD802B33}"/>
              </a:ext>
            </a:extLst>
          </p:cNvPr>
          <p:cNvSpPr txBox="1"/>
          <p:nvPr/>
        </p:nvSpPr>
        <p:spPr>
          <a:xfrm>
            <a:off x="-313899" y="-1778203"/>
            <a:ext cx="9076544" cy="2133665"/>
          </a:xfrm>
          <a:prstGeom prst="rect">
            <a:avLst/>
          </a:prstGeom>
        </p:spPr>
        <p:txBody>
          <a:bodyPr wrap="none" lIns="338677" tIns="0" rIns="338677" bIns="0" anchor="t"/>
          <a:lstStyle/>
          <a:p>
            <a:pPr algn="ctr"/>
            <a:r>
              <a:rPr lang="en-US" sz="12801" b="1" dirty="0">
                <a:solidFill>
                  <a:srgbClr val="FFFFFF"/>
                </a:solidFill>
                <a:effectLst>
                  <a:outerShdw dist="40000" dir="2700000">
                    <a:srgbClr val="000000">
                      <a:alpha val="90000"/>
                    </a:srgbClr>
                  </a:outerShdw>
                </a:effectLst>
                <a:latin typeface="LeagueGothic-Regular"/>
              </a:rPr>
              <a:t>MISTAKE 3</a:t>
            </a:r>
          </a:p>
        </p:txBody>
      </p:sp>
      <p:sp>
        <p:nvSpPr>
          <p:cNvPr id="2" name="TextBox 1">
            <a:extLst>
              <a:ext uri="{FF2B5EF4-FFF2-40B4-BE49-F238E27FC236}">
                <a16:creationId xmlns:a16="http://schemas.microsoft.com/office/drawing/2014/main" id="{84EB071D-06F3-0BDA-2DB4-68B6CD9AF934}"/>
              </a:ext>
            </a:extLst>
          </p:cNvPr>
          <p:cNvSpPr txBox="1"/>
          <p:nvPr/>
        </p:nvSpPr>
        <p:spPr>
          <a:xfrm>
            <a:off x="159441" y="21754"/>
            <a:ext cx="11005561" cy="2133665"/>
          </a:xfrm>
          <a:prstGeom prst="rect">
            <a:avLst/>
          </a:prstGeom>
        </p:spPr>
        <p:txBody>
          <a:bodyPr wrap="none" lIns="338677" tIns="0" rIns="338677" bIns="0" anchor="t"/>
          <a:lstStyle/>
          <a:p>
            <a:r>
              <a:rPr lang="en-US" sz="6400" b="1" dirty="0">
                <a:solidFill>
                  <a:srgbClr val="FFFFFF"/>
                </a:solidFill>
                <a:effectLst>
                  <a:outerShdw dist="40000" dir="2700000">
                    <a:srgbClr val="000000">
                      <a:alpha val="90000"/>
                    </a:srgbClr>
                  </a:outerShdw>
                </a:effectLst>
                <a:latin typeface="LeagueGothic-Regular"/>
              </a:rPr>
              <a:t>PIECEMEAL APPROACH:</a:t>
            </a:r>
          </a:p>
          <a:p>
            <a:r>
              <a:rPr lang="en-US" sz="4267" b="1" dirty="0">
                <a:solidFill>
                  <a:srgbClr val="FFFFFF"/>
                </a:solidFill>
                <a:effectLst>
                  <a:outerShdw dist="40000" dir="2700000">
                    <a:srgbClr val="000000">
                      <a:alpha val="90000"/>
                    </a:srgbClr>
                  </a:outerShdw>
                </a:effectLst>
                <a:latin typeface="LeagueGothic-Regular"/>
              </a:rPr>
              <a:t>SKILLS, TECHNIQUES, TIPS &amp; TRICKS</a:t>
            </a:r>
          </a:p>
        </p:txBody>
      </p:sp>
      <p:sp>
        <p:nvSpPr>
          <p:cNvPr id="3" name="Rectangle 2">
            <a:extLst>
              <a:ext uri="{FF2B5EF4-FFF2-40B4-BE49-F238E27FC236}">
                <a16:creationId xmlns:a16="http://schemas.microsoft.com/office/drawing/2014/main" id="{282992B1-DCA8-C8FC-C431-4054EA41D45A}"/>
              </a:ext>
            </a:extLst>
          </p:cNvPr>
          <p:cNvSpPr/>
          <p:nvPr/>
        </p:nvSpPr>
        <p:spPr>
          <a:xfrm>
            <a:off x="872646" y="1930312"/>
            <a:ext cx="11684357" cy="9119163"/>
          </a:xfrm>
          <a:prstGeom prst="rect">
            <a:avLst/>
          </a:prstGeom>
        </p:spPr>
        <p:txBody>
          <a:bodyPr wrap="square">
            <a:spAutoFit/>
          </a:bodyPr>
          <a:lstStyle/>
          <a:p>
            <a:pPr marL="715469" lvl="1" indent="-715469">
              <a:buFont typeface="Arial" panose="020B0604020202020204" pitchFamily="34" charset="0"/>
              <a:buChar char="•"/>
            </a:pPr>
            <a:r>
              <a:rPr lang="en-US" sz="2933" dirty="0">
                <a:solidFill>
                  <a:schemeClr val="bg1"/>
                </a:solidFill>
                <a:latin typeface="+mj-lt"/>
              </a:rPr>
              <a:t>Courses </a:t>
            </a:r>
          </a:p>
          <a:p>
            <a:pPr marL="715469" indent="-715469">
              <a:buFont typeface="Arial" panose="020B0604020202020204" pitchFamily="34" charset="0"/>
              <a:buChar char="•"/>
            </a:pPr>
            <a:r>
              <a:rPr lang="en-US" sz="2933" dirty="0">
                <a:solidFill>
                  <a:schemeClr val="bg1"/>
                </a:solidFill>
                <a:latin typeface="+mj-lt"/>
              </a:rPr>
              <a:t>Workshops </a:t>
            </a:r>
          </a:p>
          <a:p>
            <a:pPr marL="715469" indent="-715469">
              <a:buFont typeface="Arial" panose="020B0604020202020204" pitchFamily="34" charset="0"/>
              <a:buChar char="•"/>
            </a:pPr>
            <a:r>
              <a:rPr lang="en-US" sz="2933" dirty="0">
                <a:solidFill>
                  <a:schemeClr val="bg1"/>
                </a:solidFill>
                <a:latin typeface="+mj-lt"/>
              </a:rPr>
              <a:t>Books</a:t>
            </a:r>
          </a:p>
          <a:p>
            <a:pPr marL="715469" indent="-715469">
              <a:buFont typeface="Arial" panose="020B0604020202020204" pitchFamily="34" charset="0"/>
              <a:buChar char="•"/>
            </a:pPr>
            <a:r>
              <a:rPr lang="en-US" sz="2933" dirty="0" err="1">
                <a:solidFill>
                  <a:schemeClr val="bg1"/>
                </a:solidFill>
                <a:latin typeface="+mj-lt"/>
              </a:rPr>
              <a:t>Youtube</a:t>
            </a:r>
            <a:r>
              <a:rPr lang="en-US" sz="2933" dirty="0">
                <a:solidFill>
                  <a:schemeClr val="bg1"/>
                </a:solidFill>
                <a:latin typeface="+mj-lt"/>
              </a:rPr>
              <a:t> videos</a:t>
            </a:r>
          </a:p>
          <a:p>
            <a:pPr marL="715469" indent="-715469">
              <a:buFont typeface="Arial" panose="020B0604020202020204" pitchFamily="34" charset="0"/>
              <a:buChar char="•"/>
            </a:pPr>
            <a:r>
              <a:rPr lang="en-US" sz="2933" dirty="0">
                <a:solidFill>
                  <a:schemeClr val="bg1"/>
                </a:solidFill>
                <a:latin typeface="+mj-lt"/>
              </a:rPr>
              <a:t>Podcasts </a:t>
            </a:r>
          </a:p>
          <a:p>
            <a:pPr marL="715469" indent="-715469">
              <a:buFont typeface="Arial" panose="020B0604020202020204" pitchFamily="34" charset="0"/>
              <a:buChar char="•"/>
            </a:pPr>
            <a:r>
              <a:rPr lang="en-US" sz="2933" dirty="0">
                <a:solidFill>
                  <a:schemeClr val="bg1"/>
                </a:solidFill>
                <a:latin typeface="+mj-lt"/>
              </a:rPr>
              <a:t>Counselling</a:t>
            </a:r>
          </a:p>
          <a:p>
            <a:endParaRPr lang="en-US" sz="2933" i="1" dirty="0">
              <a:solidFill>
                <a:schemeClr val="bg1"/>
              </a:solidFill>
              <a:latin typeface="+mj-lt"/>
            </a:endParaRPr>
          </a:p>
          <a:p>
            <a:r>
              <a:rPr lang="en-AU" sz="2933" b="1" dirty="0">
                <a:solidFill>
                  <a:schemeClr val="bg1"/>
                </a:solidFill>
                <a:latin typeface="+mj-lt"/>
              </a:rPr>
              <a:t>Traditional approaches</a:t>
            </a:r>
          </a:p>
          <a:p>
            <a:pPr marL="762038" indent="-762038">
              <a:buFont typeface="Arial" panose="020B0604020202020204" pitchFamily="34" charset="0"/>
              <a:buChar char="•"/>
            </a:pPr>
            <a:r>
              <a:rPr lang="en-AU" sz="2933" dirty="0">
                <a:solidFill>
                  <a:schemeClr val="bg1"/>
                </a:solidFill>
                <a:latin typeface="+mj-lt"/>
              </a:rPr>
              <a:t>Learn skills, tips, tricks and techniques</a:t>
            </a:r>
          </a:p>
          <a:p>
            <a:pPr marL="762038" indent="-762038">
              <a:buFont typeface="Arial" panose="020B0604020202020204" pitchFamily="34" charset="0"/>
              <a:buChar char="•"/>
            </a:pPr>
            <a:r>
              <a:rPr lang="en-AU" sz="2933" dirty="0">
                <a:solidFill>
                  <a:schemeClr val="bg1"/>
                </a:solidFill>
                <a:latin typeface="+mj-lt"/>
              </a:rPr>
              <a:t>Practice makes perfect</a:t>
            </a:r>
          </a:p>
          <a:p>
            <a:pPr marL="762038" indent="-762038">
              <a:buFont typeface="Arial" panose="020B0604020202020204" pitchFamily="34" charset="0"/>
              <a:buChar char="•"/>
            </a:pPr>
            <a:r>
              <a:rPr lang="en-AU" sz="2933" dirty="0">
                <a:solidFill>
                  <a:schemeClr val="bg1"/>
                </a:solidFill>
                <a:latin typeface="+mj-lt"/>
              </a:rPr>
              <a:t>What to do with your hands</a:t>
            </a:r>
          </a:p>
          <a:p>
            <a:pPr marL="762038" indent="-762038">
              <a:buFont typeface="Arial" panose="020B0604020202020204" pitchFamily="34" charset="0"/>
              <a:buChar char="•"/>
            </a:pPr>
            <a:r>
              <a:rPr lang="en-AU" sz="2933" dirty="0">
                <a:solidFill>
                  <a:schemeClr val="bg1"/>
                </a:solidFill>
                <a:latin typeface="+mj-lt"/>
              </a:rPr>
              <a:t>Picture your audience naked</a:t>
            </a:r>
          </a:p>
          <a:p>
            <a:pPr lvl="0"/>
            <a:endParaRPr lang="en-AU" sz="2933" dirty="0">
              <a:solidFill>
                <a:schemeClr val="bg1"/>
              </a:solidFill>
              <a:latin typeface="+mj-lt"/>
            </a:endParaRPr>
          </a:p>
          <a:p>
            <a:pPr lvl="0"/>
            <a:r>
              <a:rPr lang="en-AU" sz="2933" b="1" dirty="0">
                <a:solidFill>
                  <a:schemeClr val="bg1"/>
                </a:solidFill>
                <a:latin typeface="+mj-lt"/>
              </a:rPr>
              <a:t>Modern approaches</a:t>
            </a:r>
          </a:p>
          <a:p>
            <a:pPr marL="762038" indent="-762038">
              <a:buFont typeface="Arial" panose="020B0604020202020204" pitchFamily="34" charset="0"/>
              <a:buChar char="•"/>
            </a:pPr>
            <a:r>
              <a:rPr lang="en-AU" sz="2933" dirty="0">
                <a:solidFill>
                  <a:schemeClr val="bg1"/>
                </a:solidFill>
                <a:latin typeface="+mj-lt"/>
              </a:rPr>
              <a:t>Where to look</a:t>
            </a:r>
          </a:p>
          <a:p>
            <a:pPr marL="762038" indent="-762038">
              <a:buFont typeface="Arial" panose="020B0604020202020204" pitchFamily="34" charset="0"/>
              <a:buChar char="•"/>
            </a:pPr>
            <a:r>
              <a:rPr lang="en-AU" sz="2933" dirty="0">
                <a:solidFill>
                  <a:schemeClr val="bg1"/>
                </a:solidFill>
                <a:latin typeface="+mj-lt"/>
              </a:rPr>
              <a:t>Where to stand /how to move</a:t>
            </a:r>
          </a:p>
          <a:p>
            <a:pPr marL="762038" indent="-762038">
              <a:buFont typeface="Arial" panose="020B0604020202020204" pitchFamily="34" charset="0"/>
              <a:buChar char="•"/>
            </a:pPr>
            <a:r>
              <a:rPr lang="en-AU" sz="2933" dirty="0">
                <a:solidFill>
                  <a:schemeClr val="bg1"/>
                </a:solidFill>
                <a:latin typeface="+mj-lt"/>
              </a:rPr>
              <a:t>How to project your voice</a:t>
            </a:r>
          </a:p>
          <a:p>
            <a:pPr marL="762038" indent="-762038">
              <a:buFont typeface="Arial" panose="020B0604020202020204" pitchFamily="34" charset="0"/>
              <a:buChar char="•"/>
            </a:pPr>
            <a:r>
              <a:rPr lang="en-AU" sz="2933" dirty="0">
                <a:solidFill>
                  <a:schemeClr val="bg1"/>
                </a:solidFill>
                <a:latin typeface="+mj-lt"/>
              </a:rPr>
              <a:t>Storytelling</a:t>
            </a:r>
          </a:p>
          <a:p>
            <a:pPr marL="762038" indent="-762038">
              <a:buFont typeface="Arial" panose="020B0604020202020204" pitchFamily="34" charset="0"/>
              <a:buChar char="•"/>
            </a:pPr>
            <a:r>
              <a:rPr lang="en-AU" sz="2933" dirty="0">
                <a:solidFill>
                  <a:schemeClr val="bg1"/>
                </a:solidFill>
                <a:latin typeface="+mj-lt"/>
              </a:rPr>
              <a:t>Breathing, meditation, relaxation, visualisation, affirmations</a:t>
            </a:r>
          </a:p>
          <a:p>
            <a:pPr marL="762038" indent="-762038">
              <a:buFont typeface="Arial" panose="020B0604020202020204" pitchFamily="34" charset="0"/>
              <a:buChar char="•"/>
            </a:pPr>
            <a:r>
              <a:rPr lang="en-AU" sz="2933" dirty="0">
                <a:solidFill>
                  <a:schemeClr val="bg1"/>
                </a:solidFill>
                <a:latin typeface="+mj-lt"/>
              </a:rPr>
              <a:t>Modalities, NLP, EFT, hypnosis, positive thinking, power poses</a:t>
            </a:r>
          </a:p>
        </p:txBody>
      </p:sp>
    </p:spTree>
    <p:extLst>
      <p:ext uri="{BB962C8B-B14F-4D97-AF65-F5344CB8AC3E}">
        <p14:creationId xmlns:p14="http://schemas.microsoft.com/office/powerpoint/2010/main" val="2104308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25799"/>
            <a:ext cx="17340263" cy="13005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1625799"/>
            <a:ext cx="13282831" cy="13005197"/>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1601" y="-801259"/>
            <a:ext cx="277444" cy="1001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151" y="6996773"/>
            <a:ext cx="5657261" cy="34681"/>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defRPr/>
            </a:pPr>
            <a:endParaRPr lang="en-US" sz="2400">
              <a:solidFill>
                <a:prstClr val="white"/>
              </a:solidFill>
              <a:latin typeface="Calibri" panose="020F0502020204030204"/>
            </a:endParaRPr>
          </a:p>
        </p:txBody>
      </p:sp>
      <p:sp>
        <p:nvSpPr>
          <p:cNvPr id="9" name="Rectangle 8">
            <a:extLst>
              <a:ext uri="{FF2B5EF4-FFF2-40B4-BE49-F238E27FC236}">
                <a16:creationId xmlns:a16="http://schemas.microsoft.com/office/drawing/2014/main" id="{98E0A899-60DF-78A2-478E-0BDA2E23B349}"/>
              </a:ext>
            </a:extLst>
          </p:cNvPr>
          <p:cNvSpPr/>
          <p:nvPr/>
        </p:nvSpPr>
        <p:spPr>
          <a:xfrm>
            <a:off x="-1487916" y="-711370"/>
            <a:ext cx="1386114" cy="7959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0" name="TextBox 9">
            <a:extLst>
              <a:ext uri="{FF2B5EF4-FFF2-40B4-BE49-F238E27FC236}">
                <a16:creationId xmlns:a16="http://schemas.microsoft.com/office/drawing/2014/main" id="{DFB2895E-A9FD-658F-B8E0-266CFD802B33}"/>
              </a:ext>
            </a:extLst>
          </p:cNvPr>
          <p:cNvSpPr txBox="1"/>
          <p:nvPr/>
        </p:nvSpPr>
        <p:spPr>
          <a:xfrm>
            <a:off x="-313899" y="-1778203"/>
            <a:ext cx="9076544" cy="2133665"/>
          </a:xfrm>
          <a:prstGeom prst="rect">
            <a:avLst/>
          </a:prstGeom>
        </p:spPr>
        <p:txBody>
          <a:bodyPr wrap="none" lIns="338677" tIns="0" rIns="338677" bIns="0" anchor="t"/>
          <a:lstStyle/>
          <a:p>
            <a:pPr algn="ctr"/>
            <a:r>
              <a:rPr lang="en-US" sz="14001" b="1" dirty="0">
                <a:solidFill>
                  <a:srgbClr val="FFFFFF"/>
                </a:solidFill>
                <a:effectLst>
                  <a:outerShdw dist="40000" dir="2700000">
                    <a:srgbClr val="000000">
                      <a:alpha val="90000"/>
                    </a:srgbClr>
                  </a:outerShdw>
                </a:effectLst>
                <a:latin typeface="LeagueGothic-Regular"/>
              </a:rPr>
              <a:t>MISTAKE 3</a:t>
            </a:r>
          </a:p>
        </p:txBody>
      </p:sp>
      <p:sp>
        <p:nvSpPr>
          <p:cNvPr id="4" name="Rectangle 3">
            <a:extLst>
              <a:ext uri="{FF2B5EF4-FFF2-40B4-BE49-F238E27FC236}">
                <a16:creationId xmlns:a16="http://schemas.microsoft.com/office/drawing/2014/main" id="{FE4EEC1E-2121-04B1-291C-1B844049B5CE}"/>
              </a:ext>
            </a:extLst>
          </p:cNvPr>
          <p:cNvSpPr/>
          <p:nvPr/>
        </p:nvSpPr>
        <p:spPr>
          <a:xfrm>
            <a:off x="763734" y="2552551"/>
            <a:ext cx="6587389" cy="6412653"/>
          </a:xfrm>
          <a:prstGeom prst="rect">
            <a:avLst/>
          </a:prstGeom>
        </p:spPr>
        <p:txBody>
          <a:bodyPr wrap="square">
            <a:spAutoFit/>
          </a:bodyPr>
          <a:lstStyle/>
          <a:p>
            <a:pPr marL="457223" indent="-457223">
              <a:buFont typeface="Arial" panose="020B0604020202020204" pitchFamily="34" charset="0"/>
              <a:buChar char="•"/>
            </a:pPr>
            <a:r>
              <a:rPr lang="en-US" sz="4267" dirty="0">
                <a:solidFill>
                  <a:schemeClr val="bg1"/>
                </a:solidFill>
              </a:rPr>
              <a:t>Do not address the deeply ingrained fears and beliefs</a:t>
            </a:r>
          </a:p>
          <a:p>
            <a:pPr marL="457223" indent="-457223">
              <a:buFont typeface="Arial" panose="020B0604020202020204" pitchFamily="34" charset="0"/>
              <a:buChar char="•"/>
            </a:pPr>
            <a:endParaRPr lang="en-US" sz="4267" dirty="0">
              <a:solidFill>
                <a:schemeClr val="bg1"/>
              </a:solidFill>
            </a:endParaRPr>
          </a:p>
          <a:p>
            <a:pPr marL="457223" indent="-457223">
              <a:buFont typeface="Arial" panose="020B0604020202020204" pitchFamily="34" charset="0"/>
              <a:buChar char="•"/>
            </a:pPr>
            <a:r>
              <a:rPr lang="en-US" sz="4267" dirty="0">
                <a:solidFill>
                  <a:schemeClr val="bg1"/>
                </a:solidFill>
              </a:rPr>
              <a:t>Reduce the symptoms, not the cause.</a:t>
            </a:r>
          </a:p>
          <a:p>
            <a:pPr>
              <a:buFont typeface="Arial" panose="020B0604020202020204" pitchFamily="34" charset="0"/>
              <a:buChar char="•"/>
            </a:pPr>
            <a:endParaRPr lang="en-US" sz="4267" dirty="0">
              <a:solidFill>
                <a:schemeClr val="bg1"/>
              </a:solidFill>
            </a:endParaRPr>
          </a:p>
          <a:p>
            <a:pPr marL="457223" indent="-457223">
              <a:buFont typeface="Arial" panose="020B0604020202020204" pitchFamily="34" charset="0"/>
              <a:buChar char="•"/>
            </a:pPr>
            <a:r>
              <a:rPr lang="en-US" sz="4267" dirty="0">
                <a:solidFill>
                  <a:schemeClr val="bg1"/>
                </a:solidFill>
              </a:rPr>
              <a:t>Result in coming across as bland, boring or predictable. </a:t>
            </a:r>
          </a:p>
          <a:p>
            <a:endParaRPr lang="en-US" sz="2667" dirty="0">
              <a:solidFill>
                <a:schemeClr val="bg1"/>
              </a:solidFill>
            </a:endParaRPr>
          </a:p>
        </p:txBody>
      </p:sp>
      <p:sp>
        <p:nvSpPr>
          <p:cNvPr id="3" name="TextBox 2">
            <a:extLst>
              <a:ext uri="{FF2B5EF4-FFF2-40B4-BE49-F238E27FC236}">
                <a16:creationId xmlns:a16="http://schemas.microsoft.com/office/drawing/2014/main" id="{F867B5EB-D75E-D541-6E4C-639BB311609B}"/>
              </a:ext>
            </a:extLst>
          </p:cNvPr>
          <p:cNvSpPr txBox="1"/>
          <p:nvPr/>
        </p:nvSpPr>
        <p:spPr>
          <a:xfrm>
            <a:off x="17179" y="138460"/>
            <a:ext cx="11005561" cy="2133665"/>
          </a:xfrm>
          <a:prstGeom prst="rect">
            <a:avLst/>
          </a:prstGeom>
        </p:spPr>
        <p:txBody>
          <a:bodyPr wrap="none" lIns="338677" tIns="0" rIns="338677" bIns="0" anchor="t"/>
          <a:lstStyle/>
          <a:p>
            <a:r>
              <a:rPr lang="en-US" sz="6400" b="1" dirty="0">
                <a:solidFill>
                  <a:srgbClr val="FFFFFF"/>
                </a:solidFill>
                <a:effectLst>
                  <a:outerShdw dist="40000" dir="2700000">
                    <a:srgbClr val="000000">
                      <a:alpha val="90000"/>
                    </a:srgbClr>
                  </a:outerShdw>
                </a:effectLst>
                <a:latin typeface="LeagueGothic-Regular"/>
              </a:rPr>
              <a:t>PIECEMEAL APPROACH:</a:t>
            </a:r>
          </a:p>
          <a:p>
            <a:r>
              <a:rPr lang="en-US" sz="4267" b="1" dirty="0">
                <a:solidFill>
                  <a:srgbClr val="FFFFFF"/>
                </a:solidFill>
                <a:effectLst>
                  <a:outerShdw dist="40000" dir="2700000">
                    <a:srgbClr val="000000">
                      <a:alpha val="90000"/>
                    </a:srgbClr>
                  </a:outerShdw>
                </a:effectLst>
                <a:latin typeface="LeagueGothic-Regular"/>
              </a:rPr>
              <a:t>SKILLS, TECHNIQUES, TIPS &amp; TRICKS</a:t>
            </a:r>
          </a:p>
        </p:txBody>
      </p:sp>
    </p:spTree>
    <p:extLst>
      <p:ext uri="{BB962C8B-B14F-4D97-AF65-F5344CB8AC3E}">
        <p14:creationId xmlns:p14="http://schemas.microsoft.com/office/powerpoint/2010/main" val="1041655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5D6AB64-60A8-74A8-6A82-6CD76A97B10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A710712-5F8D-2C41-5C0E-C6ED6CD47CA5}"/>
              </a:ext>
            </a:extLst>
          </p:cNvPr>
          <p:cNvSpPr/>
          <p:nvPr/>
        </p:nvSpPr>
        <p:spPr>
          <a:xfrm>
            <a:off x="4555331" y="3124200"/>
            <a:ext cx="9855501" cy="4822089"/>
          </a:xfrm>
          <a:prstGeom prst="rect">
            <a:avLst/>
          </a:prstGeom>
        </p:spPr>
        <p:txBody>
          <a:bodyPr wrap="square">
            <a:spAutoFit/>
          </a:bodyPr>
          <a:lstStyle/>
          <a:p>
            <a:pPr marL="685834" indent="-685834">
              <a:lnSpc>
                <a:spcPct val="200000"/>
              </a:lnSpc>
              <a:buClr>
                <a:srgbClr val="FF0000"/>
              </a:buClr>
              <a:buFont typeface="+mj-lt"/>
              <a:buAutoNum type="arabicPeriod"/>
            </a:pPr>
            <a:r>
              <a:rPr lang="en-US" sz="5400" b="1" dirty="0">
                <a:solidFill>
                  <a:schemeClr val="bg1"/>
                </a:solidFill>
                <a:effectLst>
                  <a:outerShdw dist="40000" dir="2700000">
                    <a:srgbClr val="000000">
                      <a:alpha val="90000"/>
                    </a:srgbClr>
                  </a:outerShdw>
                </a:effectLst>
                <a:latin typeface="Arial" panose="020B0604020202020204" pitchFamily="34" charset="0"/>
                <a:cs typeface="Arial" panose="020B0604020202020204" pitchFamily="34" charset="0"/>
              </a:rPr>
              <a:t>AIMING FOR PERFECTION</a:t>
            </a:r>
          </a:p>
          <a:p>
            <a:pPr marL="685834" indent="-685834">
              <a:lnSpc>
                <a:spcPct val="200000"/>
              </a:lnSpc>
              <a:buClr>
                <a:srgbClr val="FF0000"/>
              </a:buClr>
              <a:buFont typeface="+mj-lt"/>
              <a:buAutoNum type="arabicPeriod"/>
            </a:pPr>
            <a:r>
              <a:rPr lang="en-US" sz="5400" b="1" dirty="0">
                <a:solidFill>
                  <a:schemeClr val="bg1"/>
                </a:solidFill>
                <a:effectLst>
                  <a:outerShdw dist="40000" dir="2700000">
                    <a:srgbClr val="000000">
                      <a:alpha val="90000"/>
                    </a:srgbClr>
                  </a:outerShdw>
                </a:effectLst>
                <a:latin typeface="Arial" panose="020B0604020202020204" pitchFamily="34" charset="0"/>
                <a:cs typeface="Arial" panose="020B0604020202020204" pitchFamily="34" charset="0"/>
              </a:rPr>
              <a:t>PUSHING THROUGH FEAR</a:t>
            </a:r>
          </a:p>
          <a:p>
            <a:pPr marL="685834" indent="-685834">
              <a:lnSpc>
                <a:spcPct val="200000"/>
              </a:lnSpc>
              <a:buClr>
                <a:srgbClr val="FF0000"/>
              </a:buClr>
              <a:buFont typeface="+mj-lt"/>
              <a:buAutoNum type="arabicPeriod"/>
            </a:pPr>
            <a:r>
              <a:rPr lang="en-US" sz="5400" b="1" dirty="0">
                <a:solidFill>
                  <a:schemeClr val="bg1"/>
                </a:solidFill>
                <a:effectLst>
                  <a:outerShdw dist="40000" dir="2700000">
                    <a:srgbClr val="000000">
                      <a:alpha val="90000"/>
                    </a:srgbClr>
                  </a:outerShdw>
                </a:effectLst>
                <a:latin typeface="Arial" panose="020B0604020202020204" pitchFamily="34" charset="0"/>
                <a:cs typeface="Arial" panose="020B0604020202020204" pitchFamily="34" charset="0"/>
              </a:rPr>
              <a:t>PIECEMEAL APPROACH</a:t>
            </a:r>
          </a:p>
        </p:txBody>
      </p:sp>
      <p:sp>
        <p:nvSpPr>
          <p:cNvPr id="5" name="TextBox 4">
            <a:extLst>
              <a:ext uri="{FF2B5EF4-FFF2-40B4-BE49-F238E27FC236}">
                <a16:creationId xmlns:a16="http://schemas.microsoft.com/office/drawing/2014/main" id="{BDA8AE07-4541-1A0D-3BA6-BCF9180A0501}"/>
              </a:ext>
            </a:extLst>
          </p:cNvPr>
          <p:cNvSpPr txBox="1"/>
          <p:nvPr/>
        </p:nvSpPr>
        <p:spPr>
          <a:xfrm>
            <a:off x="0" y="0"/>
            <a:ext cx="17340263" cy="2215991"/>
          </a:xfrm>
          <a:prstGeom prst="rect">
            <a:avLst/>
          </a:prstGeom>
          <a:noFill/>
        </p:spPr>
        <p:txBody>
          <a:bodyPr wrap="square">
            <a:spAutoFit/>
          </a:bodyPr>
          <a:lstStyle/>
          <a:p>
            <a:pPr algn="ctr"/>
            <a:r>
              <a:rPr lang="en-US" sz="13800" b="1" dirty="0">
                <a:solidFill>
                  <a:srgbClr val="FF0000"/>
                </a:solidFill>
                <a:effectLst>
                  <a:outerShdw dist="40000" dir="2700000">
                    <a:srgbClr val="000000">
                      <a:alpha val="90000"/>
                    </a:srgbClr>
                  </a:outerShdw>
                </a:effectLst>
                <a:latin typeface="Franklin Gothic Demi" panose="020B0703020102020204" pitchFamily="34" charset="0"/>
              </a:rPr>
              <a:t>3</a:t>
            </a:r>
            <a:r>
              <a:rPr lang="en-US" sz="13800" b="1" dirty="0">
                <a:solidFill>
                  <a:srgbClr val="FFFFFF"/>
                </a:solidFill>
                <a:effectLst>
                  <a:outerShdw dist="40000" dir="2700000">
                    <a:srgbClr val="000000">
                      <a:alpha val="90000"/>
                    </a:srgbClr>
                  </a:outerShdw>
                </a:effectLst>
                <a:latin typeface="Franklin Gothic Demi" panose="020B0703020102020204" pitchFamily="34" charset="0"/>
              </a:rPr>
              <a:t> MISTAKES</a:t>
            </a:r>
          </a:p>
        </p:txBody>
      </p:sp>
    </p:spTree>
    <p:extLst>
      <p:ext uri="{BB962C8B-B14F-4D97-AF65-F5344CB8AC3E}">
        <p14:creationId xmlns:p14="http://schemas.microsoft.com/office/powerpoint/2010/main" val="1663664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A9D5ABE-00FB-4A69-4F09-9A5166641FA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1ACDA4F-FAAF-884F-9E56-473E17310744}"/>
              </a:ext>
            </a:extLst>
          </p:cNvPr>
          <p:cNvSpPr txBox="1"/>
          <p:nvPr/>
        </p:nvSpPr>
        <p:spPr>
          <a:xfrm>
            <a:off x="537" y="1981200"/>
            <a:ext cx="17340263" cy="1613457"/>
          </a:xfrm>
          <a:prstGeom prst="rect">
            <a:avLst/>
          </a:prstGeom>
        </p:spPr>
        <p:txBody>
          <a:bodyPr wrap="none" lIns="338677" tIns="0" rIns="338677" bIns="0" anchor="t"/>
          <a:lstStyle/>
          <a:p>
            <a:pPr algn="ctr"/>
            <a:r>
              <a:rPr lang="en-US" sz="8800" b="1" dirty="0">
                <a:solidFill>
                  <a:srgbClr val="FFFFFF"/>
                </a:solidFill>
                <a:effectLst>
                  <a:outerShdw dist="40000" dir="2700000">
                    <a:srgbClr val="000000">
                      <a:alpha val="90000"/>
                    </a:srgbClr>
                  </a:outerShdw>
                </a:effectLst>
                <a:latin typeface="Arial" panose="020B0604020202020204" pitchFamily="34" charset="0"/>
                <a:cs typeface="Arial" panose="020B0604020202020204" pitchFamily="34" charset="0"/>
              </a:rPr>
              <a:t>THE</a:t>
            </a:r>
            <a:r>
              <a:rPr lang="en-US" sz="11500" b="1" dirty="0">
                <a:solidFill>
                  <a:srgbClr val="FFFFFF"/>
                </a:solidFill>
                <a:effectLst>
                  <a:outerShdw dist="40000" dir="2700000">
                    <a:srgbClr val="000000">
                      <a:alpha val="90000"/>
                    </a:srgbClr>
                  </a:outerShdw>
                </a:effectLst>
                <a:latin typeface="Franklin Gothic Demi" panose="020B0703020102020204" pitchFamily="34" charset="0"/>
              </a:rPr>
              <a:t> </a:t>
            </a:r>
          </a:p>
          <a:p>
            <a:pPr algn="ctr"/>
            <a:r>
              <a:rPr lang="en-US" sz="13800" b="1" dirty="0">
                <a:solidFill>
                  <a:srgbClr val="F21684"/>
                </a:solidFill>
                <a:effectLst>
                  <a:outerShdw dist="40000" dir="2700000">
                    <a:srgbClr val="000000">
                      <a:alpha val="90000"/>
                    </a:srgbClr>
                  </a:outerShdw>
                </a:effectLst>
                <a:latin typeface="Franklin Gothic Demi" panose="020B0703020102020204" pitchFamily="34" charset="0"/>
              </a:rPr>
              <a:t>FEARLESS SPEAKING</a:t>
            </a:r>
            <a:endParaRPr lang="en-US" sz="11500" b="1" dirty="0">
              <a:solidFill>
                <a:srgbClr val="F21684"/>
              </a:solidFill>
              <a:effectLst>
                <a:outerShdw dist="40000" dir="2700000">
                  <a:srgbClr val="000000">
                    <a:alpha val="90000"/>
                  </a:srgbClr>
                </a:outerShdw>
              </a:effectLst>
              <a:latin typeface="Franklin Gothic Demi" panose="020B0703020102020204" pitchFamily="34" charset="0"/>
            </a:endParaRPr>
          </a:p>
          <a:p>
            <a:pPr algn="ctr"/>
            <a:r>
              <a:rPr lang="en-US" sz="8800" b="1" dirty="0">
                <a:solidFill>
                  <a:srgbClr val="FFFFFF"/>
                </a:solidFill>
                <a:effectLst>
                  <a:outerShdw dist="40000" dir="2700000">
                    <a:srgbClr val="000000">
                      <a:alpha val="90000"/>
                    </a:srgbClr>
                  </a:outerShdw>
                </a:effectLst>
                <a:latin typeface="Arial" panose="020B0604020202020204" pitchFamily="34" charset="0"/>
                <a:cs typeface="Arial" panose="020B0604020202020204" pitchFamily="34" charset="0"/>
              </a:rPr>
              <a:t>SYSTEM</a:t>
            </a:r>
          </a:p>
        </p:txBody>
      </p:sp>
    </p:spTree>
    <p:extLst>
      <p:ext uri="{BB962C8B-B14F-4D97-AF65-F5344CB8AC3E}">
        <p14:creationId xmlns:p14="http://schemas.microsoft.com/office/powerpoint/2010/main" val="3786287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0"/>
            <a:ext cx="17340263" cy="1613457"/>
          </a:xfrm>
          <a:prstGeom prst="rect">
            <a:avLst/>
          </a:prstGeom>
        </p:spPr>
        <p:txBody>
          <a:bodyPr wrap="none" lIns="338677" tIns="0" rIns="338677" bIns="0" anchor="t"/>
          <a:lstStyle/>
          <a:p>
            <a:pPr algn="ctr"/>
            <a:r>
              <a:rPr lang="en-US" sz="8800" b="1" dirty="0">
                <a:solidFill>
                  <a:srgbClr val="FFFFFF"/>
                </a:solidFill>
                <a:effectLst>
                  <a:outerShdw dist="40000" dir="2700000">
                    <a:srgbClr val="000000">
                      <a:alpha val="90000"/>
                    </a:srgbClr>
                  </a:outerShdw>
                </a:effectLst>
                <a:latin typeface="Franklin Gothic Demi" panose="020B0703020102020204" pitchFamily="34" charset="0"/>
              </a:rPr>
              <a:t>THE FEARLESS SPEAKING SYSTEM</a:t>
            </a:r>
          </a:p>
        </p:txBody>
      </p:sp>
      <p:sp>
        <p:nvSpPr>
          <p:cNvPr id="6" name="TextBox 5">
            <a:extLst>
              <a:ext uri="{FF2B5EF4-FFF2-40B4-BE49-F238E27FC236}">
                <a16:creationId xmlns:a16="http://schemas.microsoft.com/office/drawing/2014/main" id="{FCF564CF-222B-B2FE-1C77-855148B3B6D8}"/>
              </a:ext>
            </a:extLst>
          </p:cNvPr>
          <p:cNvSpPr txBox="1"/>
          <p:nvPr/>
        </p:nvSpPr>
        <p:spPr>
          <a:xfrm>
            <a:off x="1507331" y="2743200"/>
            <a:ext cx="15240465" cy="5262979"/>
          </a:xfrm>
          <a:prstGeom prst="rect">
            <a:avLst/>
          </a:prstGeom>
          <a:noFill/>
        </p:spPr>
        <p:txBody>
          <a:bodyPr wrap="square">
            <a:spAutoFit/>
          </a:bodyPr>
          <a:lstStyle/>
          <a:p>
            <a:r>
              <a:rPr lang="en-US" sz="7200" b="1" dirty="0">
                <a:solidFill>
                  <a:srgbClr val="F21684"/>
                </a:solidFill>
                <a:latin typeface="Arial" panose="020B0604020202020204" pitchFamily="34" charset="0"/>
                <a:cs typeface="Arial" panose="020B0604020202020204" pitchFamily="34" charset="0"/>
              </a:rPr>
              <a:t>The ‘Neuro-Confidence Method’</a:t>
            </a:r>
          </a:p>
          <a:p>
            <a:endParaRPr lang="en-US" sz="7200" b="1" dirty="0">
              <a:solidFill>
                <a:schemeClr val="bg1"/>
              </a:solidFill>
              <a:latin typeface="Arial" panose="020B0604020202020204" pitchFamily="34" charset="0"/>
              <a:cs typeface="Arial" panose="020B0604020202020204" pitchFamily="34" charset="0"/>
            </a:endParaRPr>
          </a:p>
          <a:p>
            <a:r>
              <a:rPr lang="en-US" sz="4800" b="1" dirty="0">
                <a:solidFill>
                  <a:srgbClr val="F21684"/>
                </a:solidFill>
                <a:latin typeface="Arial" panose="020B0604020202020204" pitchFamily="34" charset="0"/>
                <a:cs typeface="Arial" panose="020B0604020202020204" pitchFamily="34" charset="0"/>
              </a:rPr>
              <a:t>Step 1: </a:t>
            </a:r>
            <a:r>
              <a:rPr lang="en-US" sz="4800" b="1" strike="sngStrike" dirty="0">
                <a:solidFill>
                  <a:schemeClr val="bg1"/>
                </a:solidFill>
                <a:latin typeface="Arial" panose="020B0604020202020204" pitchFamily="34" charset="0"/>
                <a:cs typeface="Arial" panose="020B0604020202020204" pitchFamily="34" charset="0"/>
              </a:rPr>
              <a:t>Dissolve</a:t>
            </a:r>
            <a:r>
              <a:rPr lang="en-US" sz="4800" b="1" dirty="0">
                <a:solidFill>
                  <a:schemeClr val="bg1"/>
                </a:solidFill>
                <a:latin typeface="Arial" panose="020B0604020202020204" pitchFamily="34" charset="0"/>
                <a:cs typeface="Arial" panose="020B0604020202020204" pitchFamily="34" charset="0"/>
              </a:rPr>
              <a:t> Fear First</a:t>
            </a:r>
            <a:endParaRPr lang="en-US" sz="4800" dirty="0">
              <a:solidFill>
                <a:schemeClr val="bg1"/>
              </a:solidFill>
              <a:latin typeface="Arial" panose="020B0604020202020204" pitchFamily="34" charset="0"/>
              <a:cs typeface="Arial" panose="020B0604020202020204" pitchFamily="34" charset="0"/>
            </a:endParaRPr>
          </a:p>
          <a:p>
            <a:r>
              <a:rPr lang="en-US" sz="4800" b="1" dirty="0">
                <a:solidFill>
                  <a:srgbClr val="F21684"/>
                </a:solidFill>
                <a:latin typeface="Arial" panose="020B0604020202020204" pitchFamily="34" charset="0"/>
                <a:cs typeface="Arial" panose="020B0604020202020204" pitchFamily="34" charset="0"/>
              </a:rPr>
              <a:t>Step 2: </a:t>
            </a:r>
            <a:r>
              <a:rPr lang="en-US" sz="4800" b="1" strike="sngStrike" dirty="0">
                <a:solidFill>
                  <a:schemeClr val="bg1"/>
                </a:solidFill>
                <a:latin typeface="Arial" panose="020B0604020202020204" pitchFamily="34" charset="0"/>
                <a:cs typeface="Arial" panose="020B0604020202020204" pitchFamily="34" charset="0"/>
              </a:rPr>
              <a:t>Cultivate</a:t>
            </a:r>
            <a:r>
              <a:rPr lang="en-US" sz="4800" b="1" dirty="0">
                <a:solidFill>
                  <a:schemeClr val="bg1"/>
                </a:solidFill>
                <a:latin typeface="Arial" panose="020B0604020202020204" pitchFamily="34" charset="0"/>
                <a:cs typeface="Arial" panose="020B0604020202020204" pitchFamily="34" charset="0"/>
              </a:rPr>
              <a:t> Congruent Confidence</a:t>
            </a:r>
            <a:endParaRPr lang="en-US" sz="4800" dirty="0">
              <a:solidFill>
                <a:schemeClr val="bg1"/>
              </a:solidFill>
              <a:latin typeface="Arial" panose="020B0604020202020204" pitchFamily="34" charset="0"/>
              <a:cs typeface="Arial" panose="020B0604020202020204" pitchFamily="34" charset="0"/>
            </a:endParaRPr>
          </a:p>
          <a:p>
            <a:r>
              <a:rPr lang="en-US" sz="4800" b="1" dirty="0">
                <a:solidFill>
                  <a:srgbClr val="F21684"/>
                </a:solidFill>
                <a:latin typeface="Arial" panose="020B0604020202020204" pitchFamily="34" charset="0"/>
                <a:cs typeface="Arial" panose="020B0604020202020204" pitchFamily="34" charset="0"/>
              </a:rPr>
              <a:t>Step 3: </a:t>
            </a:r>
            <a:r>
              <a:rPr lang="en-US" sz="4800" b="1" dirty="0">
                <a:solidFill>
                  <a:schemeClr val="bg1"/>
                </a:solidFill>
                <a:latin typeface="Arial" panose="020B0604020202020204" pitchFamily="34" charset="0"/>
                <a:cs typeface="Arial" panose="020B0604020202020204" pitchFamily="34" charset="0"/>
              </a:rPr>
              <a:t>New Paradigm Presenting</a:t>
            </a:r>
            <a:endParaRPr lang="en-US" sz="4800" dirty="0">
              <a:solidFill>
                <a:schemeClr val="bg1"/>
              </a:solidFill>
              <a:latin typeface="Arial" panose="020B0604020202020204" pitchFamily="34" charset="0"/>
              <a:cs typeface="Arial" panose="020B0604020202020204" pitchFamily="34" charset="0"/>
            </a:endParaRPr>
          </a:p>
          <a:p>
            <a:r>
              <a:rPr lang="en-US" sz="4800" b="1" dirty="0">
                <a:solidFill>
                  <a:srgbClr val="F21684"/>
                </a:solidFill>
                <a:latin typeface="Arial" panose="020B0604020202020204" pitchFamily="34" charset="0"/>
                <a:cs typeface="Arial" panose="020B0604020202020204" pitchFamily="34" charset="0"/>
              </a:rPr>
              <a:t>Step 4: </a:t>
            </a:r>
            <a:r>
              <a:rPr lang="en-US" sz="4800" b="1" dirty="0">
                <a:solidFill>
                  <a:schemeClr val="bg1"/>
                </a:solidFill>
                <a:latin typeface="Arial" panose="020B0604020202020204" pitchFamily="34" charset="0"/>
                <a:cs typeface="Arial" panose="020B0604020202020204" pitchFamily="34" charset="0"/>
              </a:rPr>
              <a:t>Excellence with Ease</a:t>
            </a:r>
            <a:endParaRPr lang="en-US" sz="5867"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9519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25E42A-63FD-90E4-6360-5F40F804924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FD8A46-9E00-1737-8833-0C15B23F3761}"/>
              </a:ext>
            </a:extLst>
          </p:cNvPr>
          <p:cNvPicPr>
            <a:picLocks noChangeAspect="1"/>
          </p:cNvPicPr>
          <p:nvPr/>
        </p:nvPicPr>
        <p:blipFill>
          <a:blip r:embed="rId3"/>
          <a:stretch>
            <a:fillRect/>
          </a:stretch>
        </p:blipFill>
        <p:spPr>
          <a:xfrm>
            <a:off x="25693" y="-1625798"/>
            <a:ext cx="17360116" cy="1877625"/>
          </a:xfrm>
          <a:prstGeom prst="rect">
            <a:avLst/>
          </a:prstGeom>
        </p:spPr>
      </p:pic>
      <p:sp>
        <p:nvSpPr>
          <p:cNvPr id="4" name="TextBox 3">
            <a:extLst>
              <a:ext uri="{FF2B5EF4-FFF2-40B4-BE49-F238E27FC236}">
                <a16:creationId xmlns:a16="http://schemas.microsoft.com/office/drawing/2014/main" id="{55C64066-371A-1368-BE23-C31539D8DC78}"/>
              </a:ext>
            </a:extLst>
          </p:cNvPr>
          <p:cNvSpPr txBox="1"/>
          <p:nvPr/>
        </p:nvSpPr>
        <p:spPr>
          <a:xfrm>
            <a:off x="25693" y="-1361630"/>
            <a:ext cx="17340263" cy="1613457"/>
          </a:xfrm>
          <a:prstGeom prst="rect">
            <a:avLst/>
          </a:prstGeom>
        </p:spPr>
        <p:txBody>
          <a:bodyPr wrap="none" lIns="338677" tIns="0" rIns="338677" bIns="0" anchor="t"/>
          <a:lstStyle/>
          <a:p>
            <a:pPr algn="l"/>
            <a:r>
              <a:rPr lang="en-US" sz="9734" b="1" dirty="0">
                <a:solidFill>
                  <a:srgbClr val="FFFFFF"/>
                </a:solidFill>
                <a:effectLst>
                  <a:outerShdw dist="40000" dir="2700000">
                    <a:srgbClr val="000000">
                      <a:alpha val="90000"/>
                    </a:srgbClr>
                  </a:outerShdw>
                </a:effectLst>
                <a:latin typeface="LeagueGothic-Regular"/>
              </a:rPr>
              <a:t>THE FEARLESS SPEAKING SYSTEM</a:t>
            </a:r>
          </a:p>
        </p:txBody>
      </p:sp>
      <p:sp>
        <p:nvSpPr>
          <p:cNvPr id="6" name="TextBox 5">
            <a:extLst>
              <a:ext uri="{FF2B5EF4-FFF2-40B4-BE49-F238E27FC236}">
                <a16:creationId xmlns:a16="http://schemas.microsoft.com/office/drawing/2014/main" id="{65D5E88C-D9FC-0829-892E-6F64434BE88F}"/>
              </a:ext>
            </a:extLst>
          </p:cNvPr>
          <p:cNvSpPr txBox="1"/>
          <p:nvPr/>
        </p:nvSpPr>
        <p:spPr>
          <a:xfrm>
            <a:off x="-19854" y="1523898"/>
            <a:ext cx="17360116" cy="3785652"/>
          </a:xfrm>
          <a:prstGeom prst="rect">
            <a:avLst/>
          </a:prstGeom>
          <a:noFill/>
        </p:spPr>
        <p:txBody>
          <a:bodyPr wrap="square">
            <a:spAutoFit/>
          </a:bodyPr>
          <a:lstStyle/>
          <a:p>
            <a:pPr algn="ctr"/>
            <a:r>
              <a:rPr lang="en-US" sz="8000" b="1" dirty="0">
                <a:solidFill>
                  <a:schemeClr val="bg1"/>
                </a:solidFill>
              </a:rPr>
              <a:t>The ‘Neuro-Confidence Method’</a:t>
            </a:r>
          </a:p>
          <a:p>
            <a:pPr algn="ctr"/>
            <a:endParaRPr lang="en-US" sz="8000" b="1" dirty="0">
              <a:solidFill>
                <a:schemeClr val="bg1"/>
              </a:solidFill>
            </a:endParaRPr>
          </a:p>
          <a:p>
            <a:pPr algn="ctr"/>
            <a:r>
              <a:rPr lang="en-US" sz="8000" b="1" dirty="0">
                <a:solidFill>
                  <a:srgbClr val="FFFF00"/>
                </a:solidFill>
              </a:rPr>
              <a:t>Image slide</a:t>
            </a:r>
          </a:p>
        </p:txBody>
      </p:sp>
    </p:spTree>
    <p:extLst>
      <p:ext uri="{BB962C8B-B14F-4D97-AF65-F5344CB8AC3E}">
        <p14:creationId xmlns:p14="http://schemas.microsoft.com/office/powerpoint/2010/main" val="3173201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FDDFEBA-3653-69D8-C10C-EF057CA8429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15590F-4CC9-F6B7-1C85-1EA7572E6201}"/>
              </a:ext>
            </a:extLst>
          </p:cNvPr>
          <p:cNvPicPr>
            <a:picLocks noChangeAspect="1"/>
          </p:cNvPicPr>
          <p:nvPr/>
        </p:nvPicPr>
        <p:blipFill>
          <a:blip r:embed="rId3"/>
          <a:stretch>
            <a:fillRect/>
          </a:stretch>
        </p:blipFill>
        <p:spPr>
          <a:xfrm>
            <a:off x="25693" y="-1625798"/>
            <a:ext cx="17360116" cy="2438474"/>
          </a:xfrm>
          <a:prstGeom prst="rect">
            <a:avLst/>
          </a:prstGeom>
        </p:spPr>
      </p:pic>
      <p:sp>
        <p:nvSpPr>
          <p:cNvPr id="4" name="TextBox 3">
            <a:extLst>
              <a:ext uri="{FF2B5EF4-FFF2-40B4-BE49-F238E27FC236}">
                <a16:creationId xmlns:a16="http://schemas.microsoft.com/office/drawing/2014/main" id="{999BB427-BA5F-8366-6794-7D4ED20F246E}"/>
              </a:ext>
            </a:extLst>
          </p:cNvPr>
          <p:cNvSpPr txBox="1"/>
          <p:nvPr/>
        </p:nvSpPr>
        <p:spPr>
          <a:xfrm>
            <a:off x="-25693" y="-1625798"/>
            <a:ext cx="17340263" cy="1256094"/>
          </a:xfrm>
          <a:prstGeom prst="rect">
            <a:avLst/>
          </a:prstGeom>
        </p:spPr>
        <p:txBody>
          <a:bodyPr wrap="none" lIns="338677" tIns="0" rIns="338677" bIns="0" anchor="t"/>
          <a:lstStyle/>
          <a:p>
            <a:pPr algn="l"/>
            <a:r>
              <a:rPr lang="en-US" sz="9600" b="1" dirty="0">
                <a:solidFill>
                  <a:srgbClr val="FFFFFF"/>
                </a:solidFill>
                <a:effectLst>
                  <a:outerShdw dist="40000" dir="2700000">
                    <a:srgbClr val="000000">
                      <a:alpha val="90000"/>
                    </a:srgbClr>
                  </a:outerShdw>
                </a:effectLst>
                <a:latin typeface="LeagueGothic-Regular"/>
              </a:rPr>
              <a:t>THE FEARLESS SPEAKING SYSTEM</a:t>
            </a:r>
          </a:p>
        </p:txBody>
      </p:sp>
      <p:sp>
        <p:nvSpPr>
          <p:cNvPr id="7" name="TextBox 6">
            <a:extLst>
              <a:ext uri="{FF2B5EF4-FFF2-40B4-BE49-F238E27FC236}">
                <a16:creationId xmlns:a16="http://schemas.microsoft.com/office/drawing/2014/main" id="{A0B51178-3AD7-757B-BDA5-3747729BF21D}"/>
              </a:ext>
            </a:extLst>
          </p:cNvPr>
          <p:cNvSpPr txBox="1"/>
          <p:nvPr/>
        </p:nvSpPr>
        <p:spPr>
          <a:xfrm>
            <a:off x="-25693" y="-678997"/>
            <a:ext cx="17340263" cy="1256094"/>
          </a:xfrm>
          <a:prstGeom prst="rect">
            <a:avLst/>
          </a:prstGeom>
        </p:spPr>
        <p:txBody>
          <a:bodyPr wrap="none" lIns="338677" tIns="0" rIns="338677" bIns="0" anchor="t"/>
          <a:lstStyle/>
          <a:p>
            <a:pPr algn="ctr"/>
            <a:r>
              <a:rPr lang="en-US" sz="7200" b="1" dirty="0">
                <a:solidFill>
                  <a:srgbClr val="FFFFFF"/>
                </a:solidFill>
                <a:effectLst>
                  <a:outerShdw dist="40000" dir="2700000">
                    <a:srgbClr val="000000">
                      <a:alpha val="90000"/>
                    </a:srgbClr>
                  </a:outerShdw>
                </a:effectLst>
                <a:latin typeface="LeagueGothic-Regular"/>
              </a:rPr>
              <a:t>1</a:t>
            </a:r>
            <a:r>
              <a:rPr lang="en-US" sz="9600" b="1" dirty="0">
                <a:solidFill>
                  <a:srgbClr val="FFFFFF"/>
                </a:solidFill>
                <a:effectLst>
                  <a:outerShdw dist="40000" dir="2700000">
                    <a:srgbClr val="000000">
                      <a:alpha val="90000"/>
                    </a:srgbClr>
                  </a:outerShdw>
                </a:effectLst>
                <a:latin typeface="LeagueGothic-Regular"/>
              </a:rPr>
              <a:t>. </a:t>
            </a:r>
            <a:r>
              <a:rPr lang="en-US" sz="7200" b="1" dirty="0">
                <a:solidFill>
                  <a:schemeClr val="bg1"/>
                </a:solidFill>
              </a:rPr>
              <a:t>Dissolve Fear First</a:t>
            </a:r>
            <a:endParaRPr lang="en-US" sz="9600" b="1" dirty="0">
              <a:solidFill>
                <a:srgbClr val="FFFFFF"/>
              </a:solidFill>
              <a:effectLst>
                <a:outerShdw dist="40000" dir="2700000">
                  <a:srgbClr val="000000">
                    <a:alpha val="90000"/>
                  </a:srgbClr>
                </a:outerShdw>
              </a:effectLst>
              <a:latin typeface="LeagueGothic-Regular"/>
            </a:endParaRPr>
          </a:p>
        </p:txBody>
      </p:sp>
    </p:spTree>
    <p:extLst>
      <p:ext uri="{BB962C8B-B14F-4D97-AF65-F5344CB8AC3E}">
        <p14:creationId xmlns:p14="http://schemas.microsoft.com/office/powerpoint/2010/main" val="4014431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46271"/>
            <a:ext cx="17340263" cy="1930459"/>
          </a:xfrm>
          <a:prstGeom prst="rect">
            <a:avLst/>
          </a:prstGeom>
        </p:spPr>
        <p:txBody>
          <a:bodyPr wrap="none" lIns="338677" tIns="0" rIns="338677" bIns="0" anchor="t"/>
          <a:lstStyle/>
          <a:p>
            <a:pPr algn="ctr"/>
            <a:r>
              <a:rPr lang="en-US" sz="13800" b="1" dirty="0">
                <a:solidFill>
                  <a:srgbClr val="FFFFFF"/>
                </a:solidFill>
                <a:effectLst>
                  <a:outerShdw dist="40000" dir="2700000">
                    <a:srgbClr val="000000">
                      <a:alpha val="90000"/>
                    </a:srgbClr>
                  </a:outerShdw>
                </a:effectLst>
                <a:latin typeface="Franklin Gothic Demi" panose="020B0703020102020204" pitchFamily="34" charset="0"/>
              </a:rPr>
              <a:t>WHAT WE’LL COVER</a:t>
            </a:r>
          </a:p>
        </p:txBody>
      </p:sp>
      <p:sp>
        <p:nvSpPr>
          <p:cNvPr id="5" name="TextBox 4"/>
          <p:cNvSpPr txBox="1"/>
          <p:nvPr/>
        </p:nvSpPr>
        <p:spPr>
          <a:xfrm>
            <a:off x="1038258" y="3814647"/>
            <a:ext cx="16302005" cy="3785652"/>
          </a:xfrm>
          <a:prstGeom prst="rect">
            <a:avLst/>
          </a:prstGeom>
          <a:noFill/>
        </p:spPr>
        <p:txBody>
          <a:bodyPr wrap="square" rtlCol="0">
            <a:spAutoFit/>
          </a:bodyPr>
          <a:lstStyle/>
          <a:p>
            <a:pPr marL="609630" indent="-609630">
              <a:buClr>
                <a:srgbClr val="F21684"/>
              </a:buClr>
              <a:buFont typeface="Arial" panose="020B0604020202020204" pitchFamily="34" charset="0"/>
              <a:buChar char="•"/>
            </a:pPr>
            <a:r>
              <a:rPr lang="en-US" sz="4800" dirty="0">
                <a:solidFill>
                  <a:schemeClr val="bg1"/>
                </a:solidFill>
                <a:latin typeface="Arial" panose="020B0604020202020204" pitchFamily="34" charset="0"/>
                <a:cs typeface="Arial" panose="020B0604020202020204" pitchFamily="34" charset="0"/>
              </a:rPr>
              <a:t>The WORST ways to overcome speaking anxiety</a:t>
            </a:r>
          </a:p>
          <a:p>
            <a:pPr marL="609630" indent="-609630">
              <a:buClr>
                <a:srgbClr val="F21684"/>
              </a:buClr>
              <a:buFont typeface="Arial" panose="020B0604020202020204" pitchFamily="34" charset="0"/>
              <a:buChar char="•"/>
            </a:pPr>
            <a:endParaRPr lang="en-US" sz="4800" dirty="0">
              <a:solidFill>
                <a:schemeClr val="bg1"/>
              </a:solidFill>
              <a:latin typeface="Arial" panose="020B0604020202020204" pitchFamily="34" charset="0"/>
              <a:cs typeface="Arial" panose="020B0604020202020204" pitchFamily="34" charset="0"/>
            </a:endParaRPr>
          </a:p>
          <a:p>
            <a:pPr marL="609630" indent="-609630">
              <a:buClr>
                <a:srgbClr val="F21684"/>
              </a:buClr>
              <a:buFont typeface="Arial" panose="020B0604020202020204" pitchFamily="34" charset="0"/>
              <a:buChar char="•"/>
            </a:pPr>
            <a:r>
              <a:rPr lang="en-US" sz="4800" dirty="0">
                <a:solidFill>
                  <a:schemeClr val="bg1"/>
                </a:solidFill>
                <a:latin typeface="Arial" panose="020B0604020202020204" pitchFamily="34" charset="0"/>
                <a:cs typeface="Arial" panose="020B0604020202020204" pitchFamily="34" charset="0"/>
              </a:rPr>
              <a:t>Why the things you’ve done haven’t worked</a:t>
            </a:r>
          </a:p>
          <a:p>
            <a:pPr marL="609630" indent="-609630">
              <a:buClr>
                <a:srgbClr val="F21684"/>
              </a:buClr>
              <a:buFont typeface="Arial" panose="020B0604020202020204" pitchFamily="34" charset="0"/>
              <a:buChar char="•"/>
            </a:pPr>
            <a:endParaRPr lang="en-US" sz="4800" dirty="0">
              <a:solidFill>
                <a:schemeClr val="bg1"/>
              </a:solidFill>
              <a:latin typeface="Arial" panose="020B0604020202020204" pitchFamily="34" charset="0"/>
              <a:cs typeface="Arial" panose="020B0604020202020204" pitchFamily="34" charset="0"/>
            </a:endParaRPr>
          </a:p>
          <a:p>
            <a:pPr marL="609630" indent="-609630">
              <a:buClr>
                <a:srgbClr val="F21684"/>
              </a:buClr>
              <a:buFont typeface="Arial" panose="020B0604020202020204" pitchFamily="34" charset="0"/>
              <a:buChar char="•"/>
            </a:pPr>
            <a:r>
              <a:rPr lang="en-US" sz="4800" dirty="0">
                <a:solidFill>
                  <a:schemeClr val="bg1"/>
                </a:solidFill>
                <a:latin typeface="Arial" panose="020B0604020202020204" pitchFamily="34" charset="0"/>
                <a:cs typeface="Arial" panose="020B0604020202020204" pitchFamily="34" charset="0"/>
              </a:rPr>
              <a:t>Neuropsychology and a completely different approach</a:t>
            </a:r>
          </a:p>
        </p:txBody>
      </p:sp>
      <p:sp>
        <p:nvSpPr>
          <p:cNvPr id="2" name="Rectangle 1">
            <a:extLst>
              <a:ext uri="{FF2B5EF4-FFF2-40B4-BE49-F238E27FC236}">
                <a16:creationId xmlns:a16="http://schemas.microsoft.com/office/drawing/2014/main" id="{22C8407B-112E-0758-8435-239CEEFF6085}"/>
              </a:ext>
            </a:extLst>
          </p:cNvPr>
          <p:cNvSpPr/>
          <p:nvPr/>
        </p:nvSpPr>
        <p:spPr>
          <a:xfrm>
            <a:off x="745089" y="1884188"/>
            <a:ext cx="15850084" cy="45719"/>
          </a:xfrm>
          <a:prstGeom prst="rect">
            <a:avLst/>
          </a:prstGeom>
          <a:solidFill>
            <a:srgbClr val="F21684"/>
          </a:solidFill>
          <a:ln>
            <a:solidFill>
              <a:srgbClr val="F21684"/>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94878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593E285-A725-B1CC-4DB0-34489C60BD7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EA2A35C-1586-B9DC-EA11-6EA77D63AC92}"/>
              </a:ext>
            </a:extLst>
          </p:cNvPr>
          <p:cNvPicPr>
            <a:picLocks noChangeAspect="1"/>
          </p:cNvPicPr>
          <p:nvPr/>
        </p:nvPicPr>
        <p:blipFill>
          <a:blip r:embed="rId3"/>
          <a:srcRect l="17526" r="9929" b="2412"/>
          <a:stretch/>
        </p:blipFill>
        <p:spPr>
          <a:xfrm>
            <a:off x="-57968" y="571742"/>
            <a:ext cx="17398230" cy="10807659"/>
          </a:xfrm>
          <a:prstGeom prst="rect">
            <a:avLst/>
          </a:prstGeom>
        </p:spPr>
      </p:pic>
      <p:pic>
        <p:nvPicPr>
          <p:cNvPr id="3" name="Picture 2">
            <a:extLst>
              <a:ext uri="{FF2B5EF4-FFF2-40B4-BE49-F238E27FC236}">
                <a16:creationId xmlns:a16="http://schemas.microsoft.com/office/drawing/2014/main" id="{D9AA4FBD-FB55-B097-9EC4-0CDAC96AD558}"/>
              </a:ext>
            </a:extLst>
          </p:cNvPr>
          <p:cNvPicPr>
            <a:picLocks noChangeAspect="1"/>
          </p:cNvPicPr>
          <p:nvPr/>
        </p:nvPicPr>
        <p:blipFill>
          <a:blip r:embed="rId4"/>
          <a:stretch>
            <a:fillRect/>
          </a:stretch>
        </p:blipFill>
        <p:spPr>
          <a:xfrm>
            <a:off x="-57967" y="-1625798"/>
            <a:ext cx="17485604" cy="2197538"/>
          </a:xfrm>
          <a:prstGeom prst="rect">
            <a:avLst/>
          </a:prstGeom>
        </p:spPr>
      </p:pic>
      <p:sp>
        <p:nvSpPr>
          <p:cNvPr id="4" name="TextBox 3">
            <a:extLst>
              <a:ext uri="{FF2B5EF4-FFF2-40B4-BE49-F238E27FC236}">
                <a16:creationId xmlns:a16="http://schemas.microsoft.com/office/drawing/2014/main" id="{6F3C7AFE-89BE-672D-882B-EF339CD38306}"/>
              </a:ext>
            </a:extLst>
          </p:cNvPr>
          <p:cNvSpPr txBox="1"/>
          <p:nvPr/>
        </p:nvSpPr>
        <p:spPr>
          <a:xfrm>
            <a:off x="-25693" y="-1625798"/>
            <a:ext cx="17340263" cy="1256094"/>
          </a:xfrm>
          <a:prstGeom prst="rect">
            <a:avLst/>
          </a:prstGeom>
        </p:spPr>
        <p:txBody>
          <a:bodyPr wrap="none" lIns="338677" tIns="0" rIns="338677" bIns="0" anchor="t"/>
          <a:lstStyle/>
          <a:p>
            <a:pPr algn="ctr"/>
            <a:r>
              <a:rPr lang="en-US" sz="8800" b="1" dirty="0">
                <a:solidFill>
                  <a:srgbClr val="FFFFFF"/>
                </a:solidFill>
                <a:effectLst>
                  <a:outerShdw dist="40000" dir="2700000">
                    <a:srgbClr val="000000">
                      <a:alpha val="90000"/>
                    </a:srgbClr>
                  </a:outerShdw>
                </a:effectLst>
                <a:latin typeface="LeagueGothic-Regular"/>
              </a:rPr>
              <a:t>NEUROPSYCHOLOGY</a:t>
            </a:r>
          </a:p>
        </p:txBody>
      </p:sp>
      <p:sp>
        <p:nvSpPr>
          <p:cNvPr id="7" name="TextBox 6">
            <a:extLst>
              <a:ext uri="{FF2B5EF4-FFF2-40B4-BE49-F238E27FC236}">
                <a16:creationId xmlns:a16="http://schemas.microsoft.com/office/drawing/2014/main" id="{2AD12D53-A6D9-9DE3-C736-27C7AE3D17FB}"/>
              </a:ext>
            </a:extLst>
          </p:cNvPr>
          <p:cNvSpPr txBox="1"/>
          <p:nvPr/>
        </p:nvSpPr>
        <p:spPr>
          <a:xfrm>
            <a:off x="-25693" y="-678997"/>
            <a:ext cx="17340263" cy="1256094"/>
          </a:xfrm>
          <a:prstGeom prst="rect">
            <a:avLst/>
          </a:prstGeom>
        </p:spPr>
        <p:txBody>
          <a:bodyPr wrap="none" lIns="338677" tIns="0" rIns="338677" bIns="0" anchor="t"/>
          <a:lstStyle/>
          <a:p>
            <a:pPr algn="ctr"/>
            <a:endParaRPr lang="en-US" sz="9600" b="1" dirty="0">
              <a:solidFill>
                <a:srgbClr val="FFFFFF"/>
              </a:solidFill>
              <a:effectLst>
                <a:outerShdw dist="40000" dir="2700000">
                  <a:srgbClr val="000000">
                    <a:alpha val="90000"/>
                  </a:srgbClr>
                </a:outerShdw>
              </a:effectLst>
              <a:latin typeface="LeagueGothic-Regular"/>
            </a:endParaRPr>
          </a:p>
        </p:txBody>
      </p:sp>
      <p:sp>
        <p:nvSpPr>
          <p:cNvPr id="9" name="TextBox 8">
            <a:extLst>
              <a:ext uri="{FF2B5EF4-FFF2-40B4-BE49-F238E27FC236}">
                <a16:creationId xmlns:a16="http://schemas.microsoft.com/office/drawing/2014/main" id="{34C60B0A-727C-4EEB-E585-636CF748EC9A}"/>
              </a:ext>
            </a:extLst>
          </p:cNvPr>
          <p:cNvSpPr txBox="1"/>
          <p:nvPr/>
        </p:nvSpPr>
        <p:spPr>
          <a:xfrm>
            <a:off x="33868" y="-508108"/>
            <a:ext cx="17340263" cy="1256094"/>
          </a:xfrm>
          <a:prstGeom prst="rect">
            <a:avLst/>
          </a:prstGeom>
        </p:spPr>
        <p:txBody>
          <a:bodyPr wrap="none" lIns="338677" tIns="0" rIns="338677" bIns="0" anchor="t"/>
          <a:lstStyle/>
          <a:p>
            <a:pPr algn="ctr"/>
            <a:r>
              <a:rPr lang="en-US" sz="7200" b="1" dirty="0">
                <a:solidFill>
                  <a:srgbClr val="FFFFFF"/>
                </a:solidFill>
                <a:effectLst>
                  <a:outerShdw dist="40000" dir="2700000">
                    <a:srgbClr val="000000">
                      <a:alpha val="90000"/>
                    </a:srgbClr>
                  </a:outerShdw>
                </a:effectLst>
                <a:latin typeface="LeagueGothic-Regular"/>
              </a:rPr>
              <a:t>Rewiring your brain for change</a:t>
            </a:r>
          </a:p>
        </p:txBody>
      </p:sp>
    </p:spTree>
    <p:extLst>
      <p:ext uri="{BB962C8B-B14F-4D97-AF65-F5344CB8AC3E}">
        <p14:creationId xmlns:p14="http://schemas.microsoft.com/office/powerpoint/2010/main" val="3079714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5DC3AA1-9D30-5088-827A-327A423A455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0D7620E-A5FD-4F32-C003-E136AF02A9CC}"/>
              </a:ext>
            </a:extLst>
          </p:cNvPr>
          <p:cNvPicPr>
            <a:picLocks noChangeAspect="1"/>
          </p:cNvPicPr>
          <p:nvPr/>
        </p:nvPicPr>
        <p:blipFill>
          <a:blip r:embed="rId2"/>
          <a:srcRect l="12694" r="10471"/>
          <a:stretch/>
        </p:blipFill>
        <p:spPr>
          <a:xfrm flipH="1">
            <a:off x="1934439" y="-147"/>
            <a:ext cx="13471387" cy="9753896"/>
          </a:xfrm>
          <a:prstGeom prst="rect">
            <a:avLst/>
          </a:prstGeom>
        </p:spPr>
      </p:pic>
      <p:sp>
        <p:nvSpPr>
          <p:cNvPr id="2" name="TextBox 1">
            <a:extLst>
              <a:ext uri="{FF2B5EF4-FFF2-40B4-BE49-F238E27FC236}">
                <a16:creationId xmlns:a16="http://schemas.microsoft.com/office/drawing/2014/main" id="{2AE4F5F8-BA5B-16F9-61A6-342FB1A77920}"/>
              </a:ext>
            </a:extLst>
          </p:cNvPr>
          <p:cNvSpPr txBox="1"/>
          <p:nvPr/>
        </p:nvSpPr>
        <p:spPr>
          <a:xfrm>
            <a:off x="371817" y="9033935"/>
            <a:ext cx="11769702" cy="486287"/>
          </a:xfrm>
          <a:prstGeom prst="rect">
            <a:avLst/>
          </a:prstGeom>
          <a:noFill/>
        </p:spPr>
        <p:txBody>
          <a:bodyPr wrap="square">
            <a:spAutoFit/>
          </a:bodyPr>
          <a:lstStyle/>
          <a:p>
            <a:r>
              <a:rPr lang="en-US" sz="2560" cap="all" dirty="0">
                <a:solidFill>
                  <a:schemeClr val="tx1">
                    <a:lumMod val="50000"/>
                    <a:lumOff val="50000"/>
                  </a:schemeClr>
                </a:solidFill>
                <a:latin typeface="GeoBrandMedium"/>
                <a:hlinkClick r:id="rId3">
                  <a:extLst>
                    <a:ext uri="{A12FA001-AC4F-418D-AE19-62706E023703}">
                      <ahyp:hlinkClr xmlns:ahyp="http://schemas.microsoft.com/office/drawing/2018/hyperlinkcolor" val="tx"/>
                    </a:ext>
                  </a:extLst>
                </a:hlinkClick>
              </a:rPr>
              <a:t>https://www.theweek.in/news</a:t>
            </a:r>
            <a:r>
              <a:rPr lang="en-US" sz="2560" cap="all" dirty="0">
                <a:solidFill>
                  <a:schemeClr val="tx1">
                    <a:lumMod val="50000"/>
                    <a:lumOff val="50000"/>
                  </a:schemeClr>
                </a:solidFill>
                <a:latin typeface="GeoBrandMedium"/>
              </a:rPr>
              <a:t> - </a:t>
            </a:r>
            <a:r>
              <a:rPr lang="en-US" sz="2560" cap="all" dirty="0" err="1">
                <a:solidFill>
                  <a:srgbClr val="6C6E6F"/>
                </a:solidFill>
                <a:latin typeface="GeoBrandMedium"/>
              </a:rPr>
              <a:t>shutterstock</a:t>
            </a:r>
            <a:endParaRPr lang="en-AU" sz="2560" dirty="0"/>
          </a:p>
        </p:txBody>
      </p:sp>
      <p:pic>
        <p:nvPicPr>
          <p:cNvPr id="4" name="Picture 3">
            <a:extLst>
              <a:ext uri="{FF2B5EF4-FFF2-40B4-BE49-F238E27FC236}">
                <a16:creationId xmlns:a16="http://schemas.microsoft.com/office/drawing/2014/main" id="{DB2C25D4-10F4-0707-CE0E-D9943B019321}"/>
              </a:ext>
            </a:extLst>
          </p:cNvPr>
          <p:cNvPicPr>
            <a:picLocks noChangeAspect="1"/>
          </p:cNvPicPr>
          <p:nvPr/>
        </p:nvPicPr>
        <p:blipFill>
          <a:blip r:embed="rId4"/>
          <a:stretch>
            <a:fillRect/>
          </a:stretch>
        </p:blipFill>
        <p:spPr>
          <a:xfrm>
            <a:off x="18066811" y="9035636"/>
            <a:ext cx="1222595" cy="528924"/>
          </a:xfrm>
          <a:prstGeom prst="rect">
            <a:avLst/>
          </a:prstGeom>
        </p:spPr>
      </p:pic>
    </p:spTree>
    <p:extLst>
      <p:ext uri="{BB962C8B-B14F-4D97-AF65-F5344CB8AC3E}">
        <p14:creationId xmlns:p14="http://schemas.microsoft.com/office/powerpoint/2010/main" val="3545966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A22FDCD-A76C-223E-9916-40BF854B96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5E56B7C-1F0E-6561-4D01-CD441F34EFA0}"/>
              </a:ext>
            </a:extLst>
          </p:cNvPr>
          <p:cNvPicPr>
            <a:picLocks noChangeAspect="1"/>
          </p:cNvPicPr>
          <p:nvPr/>
        </p:nvPicPr>
        <p:blipFill>
          <a:blip r:embed="rId3"/>
          <a:stretch>
            <a:fillRect/>
          </a:stretch>
        </p:blipFill>
        <p:spPr>
          <a:xfrm>
            <a:off x="-1" y="-149"/>
            <a:ext cx="17340263" cy="9753898"/>
          </a:xfrm>
          <a:prstGeom prst="rect">
            <a:avLst/>
          </a:prstGeom>
        </p:spPr>
      </p:pic>
      <p:sp>
        <p:nvSpPr>
          <p:cNvPr id="4" name="TextBox 3">
            <a:extLst>
              <a:ext uri="{FF2B5EF4-FFF2-40B4-BE49-F238E27FC236}">
                <a16:creationId xmlns:a16="http://schemas.microsoft.com/office/drawing/2014/main" id="{D9A9068F-69D4-7FD6-95DC-ACCAD23B0930}"/>
              </a:ext>
            </a:extLst>
          </p:cNvPr>
          <p:cNvSpPr txBox="1"/>
          <p:nvPr/>
        </p:nvSpPr>
        <p:spPr>
          <a:xfrm>
            <a:off x="449837" y="9195472"/>
            <a:ext cx="2774738" cy="486287"/>
          </a:xfrm>
          <a:prstGeom prst="rect">
            <a:avLst/>
          </a:prstGeom>
          <a:noFill/>
        </p:spPr>
        <p:txBody>
          <a:bodyPr wrap="square">
            <a:spAutoFit/>
          </a:bodyPr>
          <a:lstStyle/>
          <a:p>
            <a:r>
              <a:rPr lang="en-AU" sz="2560" dirty="0">
                <a:solidFill>
                  <a:schemeClr val="bg1"/>
                </a:solidFill>
              </a:rPr>
              <a:t>Credit: iStock</a:t>
            </a:r>
          </a:p>
        </p:txBody>
      </p:sp>
      <p:pic>
        <p:nvPicPr>
          <p:cNvPr id="5" name="Picture 4">
            <a:extLst>
              <a:ext uri="{FF2B5EF4-FFF2-40B4-BE49-F238E27FC236}">
                <a16:creationId xmlns:a16="http://schemas.microsoft.com/office/drawing/2014/main" id="{FA9AC2D5-5D21-9179-F59E-A69B3A4EACFC}"/>
              </a:ext>
            </a:extLst>
          </p:cNvPr>
          <p:cNvPicPr>
            <a:picLocks noChangeAspect="1"/>
          </p:cNvPicPr>
          <p:nvPr/>
        </p:nvPicPr>
        <p:blipFill>
          <a:blip r:embed="rId4"/>
          <a:stretch>
            <a:fillRect/>
          </a:stretch>
        </p:blipFill>
        <p:spPr>
          <a:xfrm>
            <a:off x="17851531" y="8998077"/>
            <a:ext cx="1222595" cy="528924"/>
          </a:xfrm>
          <a:prstGeom prst="rect">
            <a:avLst/>
          </a:prstGeom>
        </p:spPr>
      </p:pic>
    </p:spTree>
    <p:extLst>
      <p:ext uri="{BB962C8B-B14F-4D97-AF65-F5344CB8AC3E}">
        <p14:creationId xmlns:p14="http://schemas.microsoft.com/office/powerpoint/2010/main" val="2361333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4A8976-085C-7A94-06DB-9F0AC283A54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A3C50D9-E8BA-31D0-352C-8E622BBDE082}"/>
              </a:ext>
            </a:extLst>
          </p:cNvPr>
          <p:cNvPicPr>
            <a:picLocks noChangeAspect="1"/>
          </p:cNvPicPr>
          <p:nvPr/>
        </p:nvPicPr>
        <p:blipFill>
          <a:blip r:embed="rId3"/>
          <a:stretch>
            <a:fillRect/>
          </a:stretch>
        </p:blipFill>
        <p:spPr>
          <a:xfrm>
            <a:off x="5818473" y="1151353"/>
            <a:ext cx="5703321" cy="7450894"/>
          </a:xfrm>
          <a:prstGeom prst="rect">
            <a:avLst/>
          </a:prstGeom>
        </p:spPr>
      </p:pic>
      <p:sp>
        <p:nvSpPr>
          <p:cNvPr id="4" name="TextBox 3">
            <a:extLst>
              <a:ext uri="{FF2B5EF4-FFF2-40B4-BE49-F238E27FC236}">
                <a16:creationId xmlns:a16="http://schemas.microsoft.com/office/drawing/2014/main" id="{46E41A62-9EF6-911A-F71C-5504EA575109}"/>
              </a:ext>
            </a:extLst>
          </p:cNvPr>
          <p:cNvSpPr txBox="1"/>
          <p:nvPr/>
        </p:nvSpPr>
        <p:spPr>
          <a:xfrm>
            <a:off x="3211216" y="9228464"/>
            <a:ext cx="8667162" cy="486287"/>
          </a:xfrm>
          <a:prstGeom prst="rect">
            <a:avLst/>
          </a:prstGeom>
          <a:noFill/>
        </p:spPr>
        <p:txBody>
          <a:bodyPr wrap="square">
            <a:spAutoFit/>
          </a:bodyPr>
          <a:lstStyle/>
          <a:p>
            <a:r>
              <a:rPr lang="en-AU" sz="2560" dirty="0"/>
              <a:t>https://biologydictionary.net/dendrite/</a:t>
            </a:r>
          </a:p>
        </p:txBody>
      </p:sp>
      <p:pic>
        <p:nvPicPr>
          <p:cNvPr id="6" name="Picture 5">
            <a:extLst>
              <a:ext uri="{FF2B5EF4-FFF2-40B4-BE49-F238E27FC236}">
                <a16:creationId xmlns:a16="http://schemas.microsoft.com/office/drawing/2014/main" id="{E8ED7F1C-27B8-9B09-942C-51FF2CFFEF54}"/>
              </a:ext>
            </a:extLst>
          </p:cNvPr>
          <p:cNvPicPr>
            <a:picLocks noChangeAspect="1"/>
          </p:cNvPicPr>
          <p:nvPr/>
        </p:nvPicPr>
        <p:blipFill>
          <a:blip r:embed="rId4"/>
          <a:stretch>
            <a:fillRect/>
          </a:stretch>
        </p:blipFill>
        <p:spPr>
          <a:xfrm>
            <a:off x="17851531" y="8998077"/>
            <a:ext cx="1222595" cy="528924"/>
          </a:xfrm>
          <a:prstGeom prst="rect">
            <a:avLst/>
          </a:prstGeom>
        </p:spPr>
      </p:pic>
    </p:spTree>
    <p:extLst>
      <p:ext uri="{BB962C8B-B14F-4D97-AF65-F5344CB8AC3E}">
        <p14:creationId xmlns:p14="http://schemas.microsoft.com/office/powerpoint/2010/main" val="445227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C260D7D-DCE2-4066-5BCB-FA20E6A2D05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E7BCD4B-663E-E100-6627-88BFD345B865}"/>
              </a:ext>
            </a:extLst>
          </p:cNvPr>
          <p:cNvPicPr>
            <a:picLocks noChangeAspect="1"/>
          </p:cNvPicPr>
          <p:nvPr/>
        </p:nvPicPr>
        <p:blipFill>
          <a:blip r:embed="rId3"/>
          <a:stretch>
            <a:fillRect/>
          </a:stretch>
        </p:blipFill>
        <p:spPr>
          <a:xfrm rot="18093637">
            <a:off x="4008611" y="-49594"/>
            <a:ext cx="3990766" cy="5213591"/>
          </a:xfrm>
          <a:prstGeom prst="rect">
            <a:avLst/>
          </a:prstGeom>
        </p:spPr>
      </p:pic>
      <p:sp>
        <p:nvSpPr>
          <p:cNvPr id="4" name="TextBox 3">
            <a:extLst>
              <a:ext uri="{FF2B5EF4-FFF2-40B4-BE49-F238E27FC236}">
                <a16:creationId xmlns:a16="http://schemas.microsoft.com/office/drawing/2014/main" id="{C6136CED-032D-F5AF-BE44-675DDA097720}"/>
              </a:ext>
            </a:extLst>
          </p:cNvPr>
          <p:cNvSpPr txBox="1"/>
          <p:nvPr/>
        </p:nvSpPr>
        <p:spPr>
          <a:xfrm>
            <a:off x="2142073" y="9262538"/>
            <a:ext cx="11549683" cy="355034"/>
          </a:xfrm>
          <a:prstGeom prst="rect">
            <a:avLst/>
          </a:prstGeom>
          <a:noFill/>
        </p:spPr>
        <p:txBody>
          <a:bodyPr wrap="square">
            <a:spAutoFit/>
          </a:bodyPr>
          <a:lstStyle/>
          <a:p>
            <a:r>
              <a:rPr lang="en-AU" sz="1707" dirty="0">
                <a:hlinkClick r:id="rId4"/>
              </a:rPr>
              <a:t>https://biologydictionary.net/dendrite/</a:t>
            </a:r>
            <a:r>
              <a:rPr lang="en-AU" sz="1707" dirty="0"/>
              <a:t> (Adaption by Fearless Speaking)</a:t>
            </a:r>
          </a:p>
        </p:txBody>
      </p:sp>
      <p:pic>
        <p:nvPicPr>
          <p:cNvPr id="3" name="Picture 2">
            <a:extLst>
              <a:ext uri="{FF2B5EF4-FFF2-40B4-BE49-F238E27FC236}">
                <a16:creationId xmlns:a16="http://schemas.microsoft.com/office/drawing/2014/main" id="{A022A2BC-814F-2B51-6758-CB52FF99D8BB}"/>
              </a:ext>
            </a:extLst>
          </p:cNvPr>
          <p:cNvPicPr>
            <a:picLocks noChangeAspect="1"/>
          </p:cNvPicPr>
          <p:nvPr/>
        </p:nvPicPr>
        <p:blipFill>
          <a:blip r:embed="rId5"/>
          <a:stretch>
            <a:fillRect/>
          </a:stretch>
        </p:blipFill>
        <p:spPr>
          <a:xfrm>
            <a:off x="7544797" y="2313356"/>
            <a:ext cx="6563858" cy="6234365"/>
          </a:xfrm>
          <a:prstGeom prst="rect">
            <a:avLst/>
          </a:prstGeom>
        </p:spPr>
      </p:pic>
      <p:sp>
        <p:nvSpPr>
          <p:cNvPr id="5" name="Flowchart: Connector 4">
            <a:extLst>
              <a:ext uri="{FF2B5EF4-FFF2-40B4-BE49-F238E27FC236}">
                <a16:creationId xmlns:a16="http://schemas.microsoft.com/office/drawing/2014/main" id="{66DFB1A0-6023-5156-CBA7-9A615C0F4C2A}"/>
              </a:ext>
            </a:extLst>
          </p:cNvPr>
          <p:cNvSpPr/>
          <p:nvPr/>
        </p:nvSpPr>
        <p:spPr>
          <a:xfrm>
            <a:off x="7916915" y="4451375"/>
            <a:ext cx="162565" cy="132811"/>
          </a:xfrm>
          <a:prstGeom prst="flowChartConnector">
            <a:avLst/>
          </a:prstGeom>
          <a:solidFill>
            <a:srgbClr val="FA6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560"/>
          </a:p>
        </p:txBody>
      </p:sp>
      <p:sp>
        <p:nvSpPr>
          <p:cNvPr id="6" name="Flowchart: Connector 5">
            <a:extLst>
              <a:ext uri="{FF2B5EF4-FFF2-40B4-BE49-F238E27FC236}">
                <a16:creationId xmlns:a16="http://schemas.microsoft.com/office/drawing/2014/main" id="{933FFC50-95B4-11FC-6B4A-D24C6FBC05A0}"/>
              </a:ext>
            </a:extLst>
          </p:cNvPr>
          <p:cNvSpPr/>
          <p:nvPr/>
        </p:nvSpPr>
        <p:spPr>
          <a:xfrm>
            <a:off x="8133669" y="4586846"/>
            <a:ext cx="162565" cy="132811"/>
          </a:xfrm>
          <a:prstGeom prst="flowChartConnector">
            <a:avLst/>
          </a:prstGeom>
          <a:solidFill>
            <a:srgbClr val="FA6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560"/>
          </a:p>
        </p:txBody>
      </p:sp>
      <p:sp>
        <p:nvSpPr>
          <p:cNvPr id="7" name="Flowchart: Connector 6">
            <a:extLst>
              <a:ext uri="{FF2B5EF4-FFF2-40B4-BE49-F238E27FC236}">
                <a16:creationId xmlns:a16="http://schemas.microsoft.com/office/drawing/2014/main" id="{8700CE94-EE4A-453D-ED8F-815A7A46F716}"/>
              </a:ext>
            </a:extLst>
          </p:cNvPr>
          <p:cNvSpPr/>
          <p:nvPr/>
        </p:nvSpPr>
        <p:spPr>
          <a:xfrm>
            <a:off x="7824795" y="4668128"/>
            <a:ext cx="162565" cy="132811"/>
          </a:xfrm>
          <a:prstGeom prst="flowChartConnector">
            <a:avLst/>
          </a:prstGeom>
          <a:solidFill>
            <a:srgbClr val="FA6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560"/>
          </a:p>
        </p:txBody>
      </p:sp>
      <p:sp>
        <p:nvSpPr>
          <p:cNvPr id="8" name="Flowchart: Connector 7">
            <a:extLst>
              <a:ext uri="{FF2B5EF4-FFF2-40B4-BE49-F238E27FC236}">
                <a16:creationId xmlns:a16="http://schemas.microsoft.com/office/drawing/2014/main" id="{E88AECFD-E188-4BF9-5975-08B5BE92D49F}"/>
              </a:ext>
            </a:extLst>
          </p:cNvPr>
          <p:cNvSpPr/>
          <p:nvPr/>
        </p:nvSpPr>
        <p:spPr>
          <a:xfrm>
            <a:off x="7711000" y="5107054"/>
            <a:ext cx="162565" cy="132811"/>
          </a:xfrm>
          <a:prstGeom prst="flowChartConnector">
            <a:avLst/>
          </a:prstGeom>
          <a:solidFill>
            <a:srgbClr val="FA6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560"/>
          </a:p>
        </p:txBody>
      </p:sp>
      <p:sp>
        <p:nvSpPr>
          <p:cNvPr id="9" name="Flowchart: Connector 8">
            <a:extLst>
              <a:ext uri="{FF2B5EF4-FFF2-40B4-BE49-F238E27FC236}">
                <a16:creationId xmlns:a16="http://schemas.microsoft.com/office/drawing/2014/main" id="{9B977A03-7CCA-B413-392A-DF026CECFBF6}"/>
              </a:ext>
            </a:extLst>
          </p:cNvPr>
          <p:cNvSpPr/>
          <p:nvPr/>
        </p:nvSpPr>
        <p:spPr>
          <a:xfrm>
            <a:off x="8133669" y="4326742"/>
            <a:ext cx="162565" cy="132811"/>
          </a:xfrm>
          <a:prstGeom prst="flowChartConnector">
            <a:avLst/>
          </a:prstGeom>
          <a:solidFill>
            <a:srgbClr val="FA6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560"/>
          </a:p>
        </p:txBody>
      </p:sp>
      <p:sp>
        <p:nvSpPr>
          <p:cNvPr id="10" name="Flowchart: Connector 9">
            <a:extLst>
              <a:ext uri="{FF2B5EF4-FFF2-40B4-BE49-F238E27FC236}">
                <a16:creationId xmlns:a16="http://schemas.microsoft.com/office/drawing/2014/main" id="{A5AA56D0-C653-086D-8D50-09E96BC948A7}"/>
              </a:ext>
            </a:extLst>
          </p:cNvPr>
          <p:cNvSpPr/>
          <p:nvPr/>
        </p:nvSpPr>
        <p:spPr>
          <a:xfrm>
            <a:off x="7645974" y="4814437"/>
            <a:ext cx="162565" cy="132811"/>
          </a:xfrm>
          <a:prstGeom prst="flowChartConnector">
            <a:avLst/>
          </a:prstGeom>
          <a:solidFill>
            <a:srgbClr val="FA6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560"/>
          </a:p>
        </p:txBody>
      </p:sp>
      <p:pic>
        <p:nvPicPr>
          <p:cNvPr id="11" name="Picture 10">
            <a:extLst>
              <a:ext uri="{FF2B5EF4-FFF2-40B4-BE49-F238E27FC236}">
                <a16:creationId xmlns:a16="http://schemas.microsoft.com/office/drawing/2014/main" id="{0A298B0C-B7F1-46D8-02E2-4678559BC393}"/>
              </a:ext>
            </a:extLst>
          </p:cNvPr>
          <p:cNvPicPr>
            <a:picLocks noChangeAspect="1"/>
          </p:cNvPicPr>
          <p:nvPr/>
        </p:nvPicPr>
        <p:blipFill>
          <a:blip r:embed="rId6"/>
          <a:stretch>
            <a:fillRect/>
          </a:stretch>
        </p:blipFill>
        <p:spPr>
          <a:xfrm>
            <a:off x="17851531" y="8998077"/>
            <a:ext cx="1222595" cy="528924"/>
          </a:xfrm>
          <a:prstGeom prst="rect">
            <a:avLst/>
          </a:prstGeom>
        </p:spPr>
      </p:pic>
    </p:spTree>
    <p:extLst>
      <p:ext uri="{BB962C8B-B14F-4D97-AF65-F5344CB8AC3E}">
        <p14:creationId xmlns:p14="http://schemas.microsoft.com/office/powerpoint/2010/main" val="2644905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356BC95-B692-9330-FB35-C3B7980678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EF857EB-D02E-AE99-EBDB-0DFFB0C9492B}"/>
              </a:ext>
            </a:extLst>
          </p:cNvPr>
          <p:cNvPicPr>
            <a:picLocks noChangeAspect="1"/>
          </p:cNvPicPr>
          <p:nvPr/>
        </p:nvPicPr>
        <p:blipFill>
          <a:blip r:embed="rId3"/>
          <a:srcRect l="7143" r="7143"/>
          <a:stretch/>
        </p:blipFill>
        <p:spPr>
          <a:xfrm>
            <a:off x="2" y="-1609542"/>
            <a:ext cx="17340263" cy="13005197"/>
          </a:xfrm>
          <a:prstGeom prst="rect">
            <a:avLst/>
          </a:prstGeom>
        </p:spPr>
      </p:pic>
      <p:sp>
        <p:nvSpPr>
          <p:cNvPr id="4" name="TextBox 3">
            <a:extLst>
              <a:ext uri="{FF2B5EF4-FFF2-40B4-BE49-F238E27FC236}">
                <a16:creationId xmlns:a16="http://schemas.microsoft.com/office/drawing/2014/main" id="{5E9F8023-0A13-39BA-AB6F-C8B888BEF033}"/>
              </a:ext>
            </a:extLst>
          </p:cNvPr>
          <p:cNvSpPr txBox="1"/>
          <p:nvPr/>
        </p:nvSpPr>
        <p:spPr>
          <a:xfrm>
            <a:off x="640129" y="10664700"/>
            <a:ext cx="2774738" cy="486287"/>
          </a:xfrm>
          <a:prstGeom prst="rect">
            <a:avLst/>
          </a:prstGeom>
          <a:noFill/>
        </p:spPr>
        <p:txBody>
          <a:bodyPr wrap="square">
            <a:spAutoFit/>
          </a:bodyPr>
          <a:lstStyle/>
          <a:p>
            <a:r>
              <a:rPr lang="en-AU" sz="2560" dirty="0">
                <a:solidFill>
                  <a:schemeClr val="bg1"/>
                </a:solidFill>
              </a:rPr>
              <a:t>Credit: iStock</a:t>
            </a:r>
          </a:p>
        </p:txBody>
      </p:sp>
      <p:pic>
        <p:nvPicPr>
          <p:cNvPr id="5" name="Picture 4">
            <a:extLst>
              <a:ext uri="{FF2B5EF4-FFF2-40B4-BE49-F238E27FC236}">
                <a16:creationId xmlns:a16="http://schemas.microsoft.com/office/drawing/2014/main" id="{C45F9B42-7D5D-B5BF-F167-BAD324061A41}"/>
              </a:ext>
            </a:extLst>
          </p:cNvPr>
          <p:cNvPicPr>
            <a:picLocks noChangeAspect="1"/>
          </p:cNvPicPr>
          <p:nvPr/>
        </p:nvPicPr>
        <p:blipFill>
          <a:blip r:embed="rId4"/>
          <a:stretch>
            <a:fillRect/>
          </a:stretch>
        </p:blipFill>
        <p:spPr>
          <a:xfrm>
            <a:off x="17645272" y="10394316"/>
            <a:ext cx="1222595" cy="528924"/>
          </a:xfrm>
          <a:prstGeom prst="rect">
            <a:avLst/>
          </a:prstGeom>
        </p:spPr>
      </p:pic>
    </p:spTree>
    <p:extLst>
      <p:ext uri="{BB962C8B-B14F-4D97-AF65-F5344CB8AC3E}">
        <p14:creationId xmlns:p14="http://schemas.microsoft.com/office/powerpoint/2010/main" val="1026975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BD5DF55-4897-FD2C-F0C6-48EBDBADF6D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62C91E8-C736-8099-516B-1968AC34DF76}"/>
              </a:ext>
            </a:extLst>
          </p:cNvPr>
          <p:cNvSpPr txBox="1"/>
          <p:nvPr/>
        </p:nvSpPr>
        <p:spPr>
          <a:xfrm>
            <a:off x="449837" y="9195472"/>
            <a:ext cx="2774738" cy="486287"/>
          </a:xfrm>
          <a:prstGeom prst="rect">
            <a:avLst/>
          </a:prstGeom>
          <a:noFill/>
        </p:spPr>
        <p:txBody>
          <a:bodyPr wrap="square">
            <a:spAutoFit/>
          </a:bodyPr>
          <a:lstStyle/>
          <a:p>
            <a:r>
              <a:rPr lang="en-AU" sz="2560" dirty="0">
                <a:solidFill>
                  <a:schemeClr val="bg1"/>
                </a:solidFill>
              </a:rPr>
              <a:t>Credit: iStock</a:t>
            </a:r>
          </a:p>
        </p:txBody>
      </p:sp>
      <p:pic>
        <p:nvPicPr>
          <p:cNvPr id="5" name="Picture 4">
            <a:extLst>
              <a:ext uri="{FF2B5EF4-FFF2-40B4-BE49-F238E27FC236}">
                <a16:creationId xmlns:a16="http://schemas.microsoft.com/office/drawing/2014/main" id="{4F0D54CC-6611-B11B-3CE0-E59331CEE39E}"/>
              </a:ext>
            </a:extLst>
          </p:cNvPr>
          <p:cNvPicPr>
            <a:picLocks noChangeAspect="1"/>
          </p:cNvPicPr>
          <p:nvPr/>
        </p:nvPicPr>
        <p:blipFill>
          <a:blip r:embed="rId3"/>
          <a:stretch>
            <a:fillRect/>
          </a:stretch>
        </p:blipFill>
        <p:spPr>
          <a:xfrm>
            <a:off x="17851531" y="8998077"/>
            <a:ext cx="1222595" cy="528924"/>
          </a:xfrm>
          <a:prstGeom prst="rect">
            <a:avLst/>
          </a:prstGeom>
        </p:spPr>
      </p:pic>
      <p:sp>
        <p:nvSpPr>
          <p:cNvPr id="3" name="TextBox 2">
            <a:extLst>
              <a:ext uri="{FF2B5EF4-FFF2-40B4-BE49-F238E27FC236}">
                <a16:creationId xmlns:a16="http://schemas.microsoft.com/office/drawing/2014/main" id="{094FDDC8-A9B7-3919-2B81-CF50AE905DBE}"/>
              </a:ext>
            </a:extLst>
          </p:cNvPr>
          <p:cNvSpPr txBox="1"/>
          <p:nvPr/>
        </p:nvSpPr>
        <p:spPr>
          <a:xfrm>
            <a:off x="1559130" y="3611339"/>
            <a:ext cx="13614815" cy="4401205"/>
          </a:xfrm>
          <a:prstGeom prst="rect">
            <a:avLst/>
          </a:prstGeom>
          <a:noFill/>
        </p:spPr>
        <p:txBody>
          <a:bodyPr wrap="square">
            <a:spAutoFit/>
          </a:bodyPr>
          <a:lstStyle/>
          <a:p>
            <a:pPr marL="609630" indent="-609630">
              <a:buFont typeface="Arial" panose="020B0604020202020204" pitchFamily="34" charset="0"/>
              <a:buChar char="•"/>
            </a:pPr>
            <a:r>
              <a:rPr lang="en-US" sz="5600" b="1" dirty="0">
                <a:solidFill>
                  <a:schemeClr val="bg1"/>
                </a:solidFill>
              </a:rPr>
              <a:t>PROCESS-BASED NOT INFORMATION, SKILLS</a:t>
            </a:r>
          </a:p>
          <a:p>
            <a:pPr marL="609630" indent="-609630">
              <a:buFont typeface="Arial" panose="020B0604020202020204" pitchFamily="34" charset="0"/>
              <a:buChar char="•"/>
            </a:pPr>
            <a:endParaRPr lang="en-US" sz="5600" b="1" dirty="0">
              <a:solidFill>
                <a:schemeClr val="bg1"/>
              </a:solidFill>
            </a:endParaRPr>
          </a:p>
          <a:p>
            <a:pPr marL="609630" indent="-609630">
              <a:buFont typeface="Arial" panose="020B0604020202020204" pitchFamily="34" charset="0"/>
              <a:buChar char="•"/>
            </a:pPr>
            <a:r>
              <a:rPr lang="en-US" sz="5600" b="1" dirty="0">
                <a:solidFill>
                  <a:schemeClr val="bg1"/>
                </a:solidFill>
              </a:rPr>
              <a:t>MULTI-DIMENSIONAL NOT ONE-DIMENSIONAL </a:t>
            </a:r>
          </a:p>
        </p:txBody>
      </p:sp>
    </p:spTree>
    <p:extLst>
      <p:ext uri="{BB962C8B-B14F-4D97-AF65-F5344CB8AC3E}">
        <p14:creationId xmlns:p14="http://schemas.microsoft.com/office/powerpoint/2010/main" val="664118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FA2C970-AB0A-EDE1-EC3D-094AEFFE2B1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FF932AA-07DB-08B6-9E4C-DC0E0F67C1E4}"/>
              </a:ext>
            </a:extLst>
          </p:cNvPr>
          <p:cNvPicPr>
            <a:picLocks noChangeAspect="1"/>
          </p:cNvPicPr>
          <p:nvPr/>
        </p:nvPicPr>
        <p:blipFill>
          <a:blip r:embed="rId3"/>
          <a:stretch>
            <a:fillRect/>
          </a:stretch>
        </p:blipFill>
        <p:spPr>
          <a:xfrm>
            <a:off x="25693" y="-1625798"/>
            <a:ext cx="17360116" cy="2438474"/>
          </a:xfrm>
          <a:prstGeom prst="rect">
            <a:avLst/>
          </a:prstGeom>
        </p:spPr>
      </p:pic>
      <p:sp>
        <p:nvSpPr>
          <p:cNvPr id="4" name="TextBox 3">
            <a:extLst>
              <a:ext uri="{FF2B5EF4-FFF2-40B4-BE49-F238E27FC236}">
                <a16:creationId xmlns:a16="http://schemas.microsoft.com/office/drawing/2014/main" id="{45689521-BF3B-B81D-13F8-1B11CC630E3F}"/>
              </a:ext>
            </a:extLst>
          </p:cNvPr>
          <p:cNvSpPr txBox="1"/>
          <p:nvPr/>
        </p:nvSpPr>
        <p:spPr>
          <a:xfrm>
            <a:off x="-25693" y="-1625798"/>
            <a:ext cx="17340263" cy="1256094"/>
          </a:xfrm>
          <a:prstGeom prst="rect">
            <a:avLst/>
          </a:prstGeom>
        </p:spPr>
        <p:txBody>
          <a:bodyPr wrap="none" lIns="338677" tIns="0" rIns="338677" bIns="0" anchor="t"/>
          <a:lstStyle/>
          <a:p>
            <a:pPr algn="l"/>
            <a:r>
              <a:rPr lang="en-US" sz="9600" b="1" dirty="0">
                <a:solidFill>
                  <a:srgbClr val="FFFFFF"/>
                </a:solidFill>
                <a:effectLst>
                  <a:outerShdw dist="40000" dir="2700000">
                    <a:srgbClr val="000000">
                      <a:alpha val="90000"/>
                    </a:srgbClr>
                  </a:outerShdw>
                </a:effectLst>
                <a:latin typeface="LeagueGothic-Regular"/>
              </a:rPr>
              <a:t>THE FEARLESS SPEAKING SYSTEM</a:t>
            </a:r>
          </a:p>
        </p:txBody>
      </p:sp>
      <p:sp>
        <p:nvSpPr>
          <p:cNvPr id="7" name="TextBox 6">
            <a:extLst>
              <a:ext uri="{FF2B5EF4-FFF2-40B4-BE49-F238E27FC236}">
                <a16:creationId xmlns:a16="http://schemas.microsoft.com/office/drawing/2014/main" id="{38F7A1D2-003E-FE8C-EE27-00AAA2F44E7A}"/>
              </a:ext>
            </a:extLst>
          </p:cNvPr>
          <p:cNvSpPr txBox="1"/>
          <p:nvPr/>
        </p:nvSpPr>
        <p:spPr>
          <a:xfrm>
            <a:off x="-25693" y="-678997"/>
            <a:ext cx="17340263" cy="1256094"/>
          </a:xfrm>
          <a:prstGeom prst="rect">
            <a:avLst/>
          </a:prstGeom>
        </p:spPr>
        <p:txBody>
          <a:bodyPr wrap="none" lIns="338677" tIns="0" rIns="338677" bIns="0" anchor="t"/>
          <a:lstStyle/>
          <a:p>
            <a:pPr algn="ctr"/>
            <a:r>
              <a:rPr lang="en-US" sz="7200" b="1" dirty="0">
                <a:solidFill>
                  <a:srgbClr val="FFFFFF"/>
                </a:solidFill>
                <a:effectLst>
                  <a:outerShdw dist="40000" dir="2700000">
                    <a:srgbClr val="000000">
                      <a:alpha val="90000"/>
                    </a:srgbClr>
                  </a:outerShdw>
                </a:effectLst>
                <a:latin typeface="LeagueGothic-Regular"/>
              </a:rPr>
              <a:t>1</a:t>
            </a:r>
            <a:r>
              <a:rPr lang="en-US" sz="9600" b="1" dirty="0">
                <a:solidFill>
                  <a:srgbClr val="FFFFFF"/>
                </a:solidFill>
                <a:effectLst>
                  <a:outerShdw dist="40000" dir="2700000">
                    <a:srgbClr val="000000">
                      <a:alpha val="90000"/>
                    </a:srgbClr>
                  </a:outerShdw>
                </a:effectLst>
                <a:latin typeface="LeagueGothic-Regular"/>
              </a:rPr>
              <a:t>. </a:t>
            </a:r>
            <a:r>
              <a:rPr lang="en-US" sz="7200" b="1" dirty="0">
                <a:solidFill>
                  <a:schemeClr val="bg1"/>
                </a:solidFill>
              </a:rPr>
              <a:t>Dissolve Fear First</a:t>
            </a:r>
            <a:endParaRPr lang="en-US" sz="9600" b="1" dirty="0">
              <a:solidFill>
                <a:srgbClr val="FFFFFF"/>
              </a:solidFill>
              <a:effectLst>
                <a:outerShdw dist="40000" dir="2700000">
                  <a:srgbClr val="000000">
                    <a:alpha val="90000"/>
                  </a:srgbClr>
                </a:outerShdw>
              </a:effectLst>
              <a:latin typeface="LeagueGothic-Regular"/>
            </a:endParaRPr>
          </a:p>
        </p:txBody>
      </p:sp>
      <p:pic>
        <p:nvPicPr>
          <p:cNvPr id="8" name="Picture 7">
            <a:extLst>
              <a:ext uri="{FF2B5EF4-FFF2-40B4-BE49-F238E27FC236}">
                <a16:creationId xmlns:a16="http://schemas.microsoft.com/office/drawing/2014/main" id="{30E69834-6B0B-C901-5D6F-32C04D04D3C1}"/>
              </a:ext>
            </a:extLst>
          </p:cNvPr>
          <p:cNvPicPr>
            <a:picLocks noChangeAspect="1"/>
          </p:cNvPicPr>
          <p:nvPr/>
        </p:nvPicPr>
        <p:blipFill>
          <a:blip r:embed="rId4"/>
          <a:stretch>
            <a:fillRect/>
          </a:stretch>
        </p:blipFill>
        <p:spPr>
          <a:xfrm>
            <a:off x="1151503" y="3258846"/>
            <a:ext cx="14022443" cy="7722505"/>
          </a:xfrm>
          <a:prstGeom prst="rect">
            <a:avLst/>
          </a:prstGeom>
        </p:spPr>
      </p:pic>
      <p:sp>
        <p:nvSpPr>
          <p:cNvPr id="5" name="TextBox 4">
            <a:extLst>
              <a:ext uri="{FF2B5EF4-FFF2-40B4-BE49-F238E27FC236}">
                <a16:creationId xmlns:a16="http://schemas.microsoft.com/office/drawing/2014/main" id="{FD732A4E-2FBB-7551-BBE9-92EA4B146BEA}"/>
              </a:ext>
            </a:extLst>
          </p:cNvPr>
          <p:cNvSpPr txBox="1"/>
          <p:nvPr/>
        </p:nvSpPr>
        <p:spPr>
          <a:xfrm>
            <a:off x="1559130" y="3611339"/>
            <a:ext cx="13614815" cy="4401205"/>
          </a:xfrm>
          <a:prstGeom prst="rect">
            <a:avLst/>
          </a:prstGeom>
          <a:noFill/>
        </p:spPr>
        <p:txBody>
          <a:bodyPr wrap="square">
            <a:spAutoFit/>
          </a:bodyPr>
          <a:lstStyle/>
          <a:p>
            <a:pPr marL="609630" indent="-609630">
              <a:buFont typeface="Arial" panose="020B0604020202020204" pitchFamily="34" charset="0"/>
              <a:buChar char="•"/>
            </a:pPr>
            <a:r>
              <a:rPr lang="en-US" sz="5600" b="1" dirty="0">
                <a:solidFill>
                  <a:schemeClr val="bg1"/>
                </a:solidFill>
              </a:rPr>
              <a:t>overwhelm, over-thinking, over-preparing.</a:t>
            </a:r>
          </a:p>
          <a:p>
            <a:pPr marL="609630" indent="-609630">
              <a:buFont typeface="Arial" panose="020B0604020202020204" pitchFamily="34" charset="0"/>
              <a:buChar char="•"/>
            </a:pPr>
            <a:endParaRPr lang="en-US" sz="5600" b="1" dirty="0">
              <a:solidFill>
                <a:schemeClr val="bg1"/>
              </a:solidFill>
            </a:endParaRPr>
          </a:p>
          <a:p>
            <a:pPr marL="609630" indent="-609630">
              <a:buFont typeface="Arial" panose="020B0604020202020204" pitchFamily="34" charset="0"/>
              <a:buChar char="•"/>
            </a:pPr>
            <a:r>
              <a:rPr lang="en-US" sz="5600" b="1" dirty="0">
                <a:solidFill>
                  <a:schemeClr val="bg1"/>
                </a:solidFill>
              </a:rPr>
              <a:t>out of control </a:t>
            </a:r>
          </a:p>
          <a:p>
            <a:pPr marL="609630" indent="-609630">
              <a:buFont typeface="Arial" panose="020B0604020202020204" pitchFamily="34" charset="0"/>
              <a:buChar char="•"/>
            </a:pPr>
            <a:endParaRPr lang="en-US" sz="5600" b="1" dirty="0">
              <a:solidFill>
                <a:schemeClr val="bg1"/>
              </a:solidFill>
            </a:endParaRPr>
          </a:p>
          <a:p>
            <a:pPr marL="609630" indent="-609630">
              <a:buFont typeface="Arial" panose="020B0604020202020204" pitchFamily="34" charset="0"/>
              <a:buChar char="•"/>
            </a:pPr>
            <a:r>
              <a:rPr lang="en-US" sz="5600" b="1" dirty="0" err="1">
                <a:solidFill>
                  <a:schemeClr val="bg1"/>
                </a:solidFill>
              </a:rPr>
              <a:t>Etc</a:t>
            </a:r>
            <a:r>
              <a:rPr lang="en-US" sz="5600" b="1" dirty="0">
                <a:solidFill>
                  <a:schemeClr val="bg1"/>
                </a:solidFill>
              </a:rPr>
              <a:t> </a:t>
            </a:r>
            <a:r>
              <a:rPr lang="en-US" sz="5600" b="1" dirty="0" err="1">
                <a:solidFill>
                  <a:schemeClr val="bg1"/>
                </a:solidFill>
              </a:rPr>
              <a:t>etc</a:t>
            </a:r>
            <a:endParaRPr lang="en-US" sz="5600" b="1" dirty="0">
              <a:solidFill>
                <a:schemeClr val="bg1"/>
              </a:solidFill>
            </a:endParaRPr>
          </a:p>
        </p:txBody>
      </p:sp>
      <p:cxnSp>
        <p:nvCxnSpPr>
          <p:cNvPr id="16" name="Straight Connector 15">
            <a:extLst>
              <a:ext uri="{FF2B5EF4-FFF2-40B4-BE49-F238E27FC236}">
                <a16:creationId xmlns:a16="http://schemas.microsoft.com/office/drawing/2014/main" id="{05C2F54E-5A66-66CD-D57B-E86FC768FAB7}"/>
              </a:ext>
            </a:extLst>
          </p:cNvPr>
          <p:cNvCxnSpPr/>
          <p:nvPr/>
        </p:nvCxnSpPr>
        <p:spPr>
          <a:xfrm flipV="1">
            <a:off x="2167533" y="2336723"/>
            <a:ext cx="10363516" cy="743033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409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475BD1-4591-8E03-04CE-590DB4620BD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3E11232-DEE4-C05C-0C0B-6DE0DC2B496D}"/>
              </a:ext>
            </a:extLst>
          </p:cNvPr>
          <p:cNvPicPr>
            <a:picLocks noChangeAspect="1"/>
          </p:cNvPicPr>
          <p:nvPr/>
        </p:nvPicPr>
        <p:blipFill>
          <a:blip r:embed="rId3"/>
          <a:stretch>
            <a:fillRect/>
          </a:stretch>
        </p:blipFill>
        <p:spPr>
          <a:xfrm>
            <a:off x="25693" y="-1625798"/>
            <a:ext cx="17360116" cy="2438474"/>
          </a:xfrm>
          <a:prstGeom prst="rect">
            <a:avLst/>
          </a:prstGeom>
        </p:spPr>
      </p:pic>
      <p:sp>
        <p:nvSpPr>
          <p:cNvPr id="4" name="TextBox 3">
            <a:extLst>
              <a:ext uri="{FF2B5EF4-FFF2-40B4-BE49-F238E27FC236}">
                <a16:creationId xmlns:a16="http://schemas.microsoft.com/office/drawing/2014/main" id="{E9FE9D08-BDF7-0F79-9BD1-A908C76A73AD}"/>
              </a:ext>
            </a:extLst>
          </p:cNvPr>
          <p:cNvSpPr txBox="1"/>
          <p:nvPr/>
        </p:nvSpPr>
        <p:spPr>
          <a:xfrm>
            <a:off x="-25693" y="-1625798"/>
            <a:ext cx="17340263" cy="1256094"/>
          </a:xfrm>
          <a:prstGeom prst="rect">
            <a:avLst/>
          </a:prstGeom>
        </p:spPr>
        <p:txBody>
          <a:bodyPr wrap="none" lIns="338677" tIns="0" rIns="338677" bIns="0" anchor="t"/>
          <a:lstStyle/>
          <a:p>
            <a:pPr algn="l"/>
            <a:r>
              <a:rPr lang="en-US" sz="9600" b="1" dirty="0">
                <a:solidFill>
                  <a:srgbClr val="FFFFFF"/>
                </a:solidFill>
                <a:effectLst>
                  <a:outerShdw dist="40000" dir="2700000">
                    <a:srgbClr val="000000">
                      <a:alpha val="90000"/>
                    </a:srgbClr>
                  </a:outerShdw>
                </a:effectLst>
                <a:latin typeface="LeagueGothic-Regular"/>
              </a:rPr>
              <a:t>THE FEARLESS SPEAKING SYSTEM</a:t>
            </a:r>
          </a:p>
        </p:txBody>
      </p:sp>
      <p:sp>
        <p:nvSpPr>
          <p:cNvPr id="7" name="TextBox 6">
            <a:extLst>
              <a:ext uri="{FF2B5EF4-FFF2-40B4-BE49-F238E27FC236}">
                <a16:creationId xmlns:a16="http://schemas.microsoft.com/office/drawing/2014/main" id="{C260750B-3795-5549-1373-10249227CBC7}"/>
              </a:ext>
            </a:extLst>
          </p:cNvPr>
          <p:cNvSpPr txBox="1"/>
          <p:nvPr/>
        </p:nvSpPr>
        <p:spPr>
          <a:xfrm>
            <a:off x="-25693" y="-678997"/>
            <a:ext cx="17340263" cy="1256094"/>
          </a:xfrm>
          <a:prstGeom prst="rect">
            <a:avLst/>
          </a:prstGeom>
        </p:spPr>
        <p:txBody>
          <a:bodyPr wrap="none" lIns="338677" tIns="0" rIns="338677" bIns="0" anchor="t"/>
          <a:lstStyle/>
          <a:p>
            <a:pPr algn="ctr"/>
            <a:r>
              <a:rPr lang="en-US" sz="7200" b="1" dirty="0">
                <a:solidFill>
                  <a:srgbClr val="FFFFFF"/>
                </a:solidFill>
                <a:effectLst>
                  <a:outerShdw dist="40000" dir="2700000">
                    <a:srgbClr val="000000">
                      <a:alpha val="90000"/>
                    </a:srgbClr>
                  </a:outerShdw>
                </a:effectLst>
                <a:latin typeface="LeagueGothic-Regular"/>
              </a:rPr>
              <a:t>1</a:t>
            </a:r>
            <a:r>
              <a:rPr lang="en-US" sz="9600" b="1" dirty="0">
                <a:solidFill>
                  <a:srgbClr val="FFFFFF"/>
                </a:solidFill>
                <a:effectLst>
                  <a:outerShdw dist="40000" dir="2700000">
                    <a:srgbClr val="000000">
                      <a:alpha val="90000"/>
                    </a:srgbClr>
                  </a:outerShdw>
                </a:effectLst>
                <a:latin typeface="LeagueGothic-Regular"/>
              </a:rPr>
              <a:t>. </a:t>
            </a:r>
            <a:r>
              <a:rPr lang="en-US" sz="7200" b="1" dirty="0">
                <a:solidFill>
                  <a:schemeClr val="bg1"/>
                </a:solidFill>
              </a:rPr>
              <a:t>Dissolve Fear First</a:t>
            </a:r>
            <a:endParaRPr lang="en-US" sz="9600" b="1" dirty="0">
              <a:solidFill>
                <a:srgbClr val="FFFFFF"/>
              </a:solidFill>
              <a:effectLst>
                <a:outerShdw dist="40000" dir="2700000">
                  <a:srgbClr val="000000">
                    <a:alpha val="90000"/>
                  </a:srgbClr>
                </a:outerShdw>
              </a:effectLst>
              <a:latin typeface="LeagueGothic-Regular"/>
            </a:endParaRPr>
          </a:p>
        </p:txBody>
      </p:sp>
      <p:pic>
        <p:nvPicPr>
          <p:cNvPr id="8" name="Picture 7">
            <a:extLst>
              <a:ext uri="{FF2B5EF4-FFF2-40B4-BE49-F238E27FC236}">
                <a16:creationId xmlns:a16="http://schemas.microsoft.com/office/drawing/2014/main" id="{49683E7F-F447-028D-E644-3DBEBC629CFA}"/>
              </a:ext>
            </a:extLst>
          </p:cNvPr>
          <p:cNvPicPr>
            <a:picLocks noChangeAspect="1"/>
          </p:cNvPicPr>
          <p:nvPr/>
        </p:nvPicPr>
        <p:blipFill>
          <a:blip r:embed="rId4"/>
          <a:stretch>
            <a:fillRect/>
          </a:stretch>
        </p:blipFill>
        <p:spPr>
          <a:xfrm>
            <a:off x="1658911" y="3637626"/>
            <a:ext cx="14022443" cy="7722505"/>
          </a:xfrm>
          <a:prstGeom prst="rect">
            <a:avLst/>
          </a:prstGeom>
        </p:spPr>
      </p:pic>
      <p:sp>
        <p:nvSpPr>
          <p:cNvPr id="5" name="TextBox 4">
            <a:extLst>
              <a:ext uri="{FF2B5EF4-FFF2-40B4-BE49-F238E27FC236}">
                <a16:creationId xmlns:a16="http://schemas.microsoft.com/office/drawing/2014/main" id="{5D14CA0B-A00E-930E-E2A5-C007B9F2F94C}"/>
              </a:ext>
            </a:extLst>
          </p:cNvPr>
          <p:cNvSpPr txBox="1"/>
          <p:nvPr/>
        </p:nvSpPr>
        <p:spPr>
          <a:xfrm>
            <a:off x="2167534" y="3705271"/>
            <a:ext cx="12546459" cy="5057859"/>
          </a:xfrm>
          <a:prstGeom prst="rect">
            <a:avLst/>
          </a:prstGeom>
          <a:noFill/>
        </p:spPr>
        <p:txBody>
          <a:bodyPr wrap="square">
            <a:spAutoFit/>
          </a:bodyPr>
          <a:lstStyle/>
          <a:p>
            <a:pPr marL="609630" indent="-609630">
              <a:buFont typeface="Arial" panose="020B0604020202020204" pitchFamily="34" charset="0"/>
              <a:buChar char="•"/>
            </a:pPr>
            <a:r>
              <a:rPr lang="en-US" sz="5600" b="1" dirty="0">
                <a:solidFill>
                  <a:schemeClr val="bg1"/>
                </a:solidFill>
              </a:rPr>
              <a:t>Calm</a:t>
            </a:r>
          </a:p>
          <a:p>
            <a:pPr marL="609630" indent="-609630">
              <a:buFont typeface="Arial" panose="020B0604020202020204" pitchFamily="34" charset="0"/>
              <a:buChar char="•"/>
            </a:pPr>
            <a:endParaRPr lang="en-US" sz="5600" b="1" dirty="0">
              <a:solidFill>
                <a:schemeClr val="bg1"/>
              </a:solidFill>
            </a:endParaRPr>
          </a:p>
          <a:p>
            <a:pPr marL="609630" indent="-609630">
              <a:buFont typeface="Arial" panose="020B0604020202020204" pitchFamily="34" charset="0"/>
              <a:buChar char="•"/>
            </a:pPr>
            <a:r>
              <a:rPr lang="en-US" sz="5600" b="1" dirty="0">
                <a:solidFill>
                  <a:schemeClr val="bg1"/>
                </a:solidFill>
              </a:rPr>
              <a:t>Comfortable</a:t>
            </a:r>
          </a:p>
          <a:p>
            <a:pPr marL="609630" indent="-609630">
              <a:buFont typeface="Arial" panose="020B0604020202020204" pitchFamily="34" charset="0"/>
              <a:buChar char="•"/>
            </a:pPr>
            <a:endParaRPr lang="en-US" sz="5600" b="1" dirty="0">
              <a:solidFill>
                <a:schemeClr val="bg1"/>
              </a:solidFill>
            </a:endParaRPr>
          </a:p>
          <a:p>
            <a:pPr marL="609630" indent="-609630">
              <a:buFont typeface="Arial" panose="020B0604020202020204" pitchFamily="34" charset="0"/>
              <a:buChar char="•"/>
            </a:pPr>
            <a:r>
              <a:rPr lang="en-US" sz="5600" b="1" dirty="0">
                <a:solidFill>
                  <a:schemeClr val="bg1"/>
                </a:solidFill>
              </a:rPr>
              <a:t>Clear</a:t>
            </a:r>
          </a:p>
          <a:p>
            <a:pPr marL="609630" indent="-609630">
              <a:buFont typeface="Arial" panose="020B0604020202020204" pitchFamily="34" charset="0"/>
              <a:buChar char="•"/>
            </a:pPr>
            <a:endParaRPr lang="en-US" sz="4267" b="1" dirty="0">
              <a:solidFill>
                <a:schemeClr val="bg1"/>
              </a:solidFill>
            </a:endParaRPr>
          </a:p>
        </p:txBody>
      </p:sp>
    </p:spTree>
    <p:extLst>
      <p:ext uri="{BB962C8B-B14F-4D97-AF65-F5344CB8AC3E}">
        <p14:creationId xmlns:p14="http://schemas.microsoft.com/office/powerpoint/2010/main" val="998235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15A6356-2D71-D7EC-5674-E1CFE148616E}"/>
            </a:ext>
          </a:extLst>
        </p:cNvPr>
        <p:cNvGrpSpPr/>
        <p:nvPr/>
      </p:nvGrpSpPr>
      <p:grpSpPr>
        <a:xfrm>
          <a:off x="0" y="0"/>
          <a:ext cx="0" cy="0"/>
          <a:chOff x="0" y="0"/>
          <a:chExt cx="0" cy="0"/>
        </a:xfrm>
      </p:grpSpPr>
      <p:pic>
        <p:nvPicPr>
          <p:cNvPr id="4" name="Picture 3" descr="A purple liquid in a glass&#10;&#10;AI-generated content may be incorrect.">
            <a:extLst>
              <a:ext uri="{FF2B5EF4-FFF2-40B4-BE49-F238E27FC236}">
                <a16:creationId xmlns:a16="http://schemas.microsoft.com/office/drawing/2014/main" id="{083CEBD5-8199-77FC-8CFA-B07567F85AD9}"/>
              </a:ext>
            </a:extLst>
          </p:cNvPr>
          <p:cNvPicPr>
            <a:picLocks noChangeAspect="1"/>
          </p:cNvPicPr>
          <p:nvPr/>
        </p:nvPicPr>
        <p:blipFill>
          <a:blip r:embed="rId3">
            <a:extLst>
              <a:ext uri="{28A0092B-C50C-407E-A947-70E740481C1C}">
                <a14:useLocalDpi xmlns:a14="http://schemas.microsoft.com/office/drawing/2010/main" val="0"/>
              </a:ext>
            </a:extLst>
          </a:blip>
          <a:srcRect t="15570"/>
          <a:stretch/>
        </p:blipFill>
        <p:spPr>
          <a:xfrm>
            <a:off x="17390" y="-1625797"/>
            <a:ext cx="17322873" cy="13036118"/>
          </a:xfrm>
          <a:prstGeom prst="rect">
            <a:avLst/>
          </a:prstGeom>
        </p:spPr>
      </p:pic>
    </p:spTree>
    <p:extLst>
      <p:ext uri="{BB962C8B-B14F-4D97-AF65-F5344CB8AC3E}">
        <p14:creationId xmlns:p14="http://schemas.microsoft.com/office/powerpoint/2010/main" val="2072130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22123"/>
            <a:ext cx="17340263" cy="1930459"/>
          </a:xfrm>
          <a:prstGeom prst="rect">
            <a:avLst/>
          </a:prstGeom>
        </p:spPr>
        <p:txBody>
          <a:bodyPr wrap="none" lIns="338677" tIns="0" rIns="338677" bIns="0" anchor="t"/>
          <a:lstStyle/>
          <a:p>
            <a:pPr algn="ctr"/>
            <a:r>
              <a:rPr lang="en-US" sz="13800" b="1" dirty="0">
                <a:solidFill>
                  <a:srgbClr val="FFFFFF"/>
                </a:solidFill>
                <a:effectLst>
                  <a:outerShdw dist="40000" dir="2700000">
                    <a:srgbClr val="000000">
                      <a:alpha val="90000"/>
                    </a:srgbClr>
                  </a:outerShdw>
                </a:effectLst>
                <a:latin typeface="Franklin Gothic Demi" panose="020B0703020102020204" pitchFamily="34" charset="0"/>
              </a:rPr>
              <a:t>BY THE END . . . </a:t>
            </a:r>
          </a:p>
        </p:txBody>
      </p:sp>
      <p:sp>
        <p:nvSpPr>
          <p:cNvPr id="5" name="TextBox 4">
            <a:extLst>
              <a:ext uri="{FF2B5EF4-FFF2-40B4-BE49-F238E27FC236}">
                <a16:creationId xmlns:a16="http://schemas.microsoft.com/office/drawing/2014/main" id="{2EFE01E5-6D99-EF70-4452-42241C047F7E}"/>
              </a:ext>
            </a:extLst>
          </p:cNvPr>
          <p:cNvSpPr txBox="1"/>
          <p:nvPr/>
        </p:nvSpPr>
        <p:spPr>
          <a:xfrm>
            <a:off x="1398072" y="3909306"/>
            <a:ext cx="15163226" cy="4360681"/>
          </a:xfrm>
          <a:prstGeom prst="rect">
            <a:avLst/>
          </a:prstGeom>
          <a:noFill/>
        </p:spPr>
        <p:txBody>
          <a:bodyPr wrap="square" rtlCol="0">
            <a:spAutoFit/>
          </a:bodyPr>
          <a:lstStyle/>
          <a:p>
            <a:r>
              <a:rPr lang="en-US" sz="5334" b="1" dirty="0">
                <a:solidFill>
                  <a:schemeClr val="bg1"/>
                </a:solidFill>
                <a:latin typeface="Arial" panose="020B0604020202020204" pitchFamily="34" charset="0"/>
                <a:cs typeface="Arial" panose="020B0604020202020204" pitchFamily="34" charset="0"/>
              </a:rPr>
              <a:t>You will u</a:t>
            </a:r>
            <a:r>
              <a:rPr lang="en-AU" sz="5334" b="1" dirty="0" err="1">
                <a:solidFill>
                  <a:schemeClr val="bg1"/>
                </a:solidFill>
                <a:latin typeface="Arial" panose="020B0604020202020204" pitchFamily="34" charset="0"/>
                <a:cs typeface="Arial" panose="020B0604020202020204" pitchFamily="34" charset="0"/>
              </a:rPr>
              <a:t>nderstand</a:t>
            </a:r>
            <a:r>
              <a:rPr lang="en-AU" sz="5334" b="1" dirty="0">
                <a:solidFill>
                  <a:schemeClr val="bg1"/>
                </a:solidFill>
                <a:latin typeface="Arial" panose="020B0604020202020204" pitchFamily="34" charset="0"/>
                <a:cs typeface="Arial" panose="020B0604020202020204" pitchFamily="34" charset="0"/>
              </a:rPr>
              <a:t> what it takes to:</a:t>
            </a:r>
          </a:p>
          <a:p>
            <a:pPr marL="571500" indent="-571500">
              <a:buClr>
                <a:srgbClr val="F21684"/>
              </a:buClr>
              <a:buFont typeface="Arial" panose="020B0604020202020204" pitchFamily="34" charset="0"/>
              <a:buChar char="•"/>
            </a:pPr>
            <a:r>
              <a:rPr lang="en-AU" sz="4267" dirty="0">
                <a:solidFill>
                  <a:schemeClr val="bg1"/>
                </a:solidFill>
                <a:latin typeface="Arial" panose="020B0604020202020204" pitchFamily="34" charset="0"/>
                <a:cs typeface="Arial" panose="020B0604020202020204" pitchFamily="34" charset="0"/>
              </a:rPr>
              <a:t>stop feeling out of control . . . </a:t>
            </a:r>
          </a:p>
          <a:p>
            <a:pPr marL="571500" indent="-571500">
              <a:buClr>
                <a:srgbClr val="F21684"/>
              </a:buClr>
              <a:buFont typeface="Arial" panose="020B0604020202020204" pitchFamily="34" charset="0"/>
              <a:buChar char="•"/>
            </a:pPr>
            <a:r>
              <a:rPr lang="en-AU" sz="4267" dirty="0">
                <a:solidFill>
                  <a:schemeClr val="bg1"/>
                </a:solidFill>
                <a:latin typeface="Arial" panose="020B0604020202020204" pitchFamily="34" charset="0"/>
                <a:cs typeface="Arial" panose="020B0604020202020204" pitchFamily="34" charset="0"/>
              </a:rPr>
              <a:t>feel comfortable, at ease and confident </a:t>
            </a:r>
          </a:p>
          <a:p>
            <a:endParaRPr lang="en-AU" sz="4267" dirty="0">
              <a:solidFill>
                <a:schemeClr val="bg1"/>
              </a:solidFill>
              <a:latin typeface="Arial" panose="020B0604020202020204" pitchFamily="34" charset="0"/>
              <a:cs typeface="Arial" panose="020B0604020202020204" pitchFamily="34" charset="0"/>
            </a:endParaRPr>
          </a:p>
          <a:p>
            <a:r>
              <a:rPr lang="en-AU" sz="5334" b="1" dirty="0">
                <a:solidFill>
                  <a:schemeClr val="bg1"/>
                </a:solidFill>
                <a:latin typeface="Arial" panose="020B0604020202020204" pitchFamily="34" charset="0"/>
                <a:cs typeface="Arial" panose="020B0604020202020204" pitchFamily="34" charset="0"/>
              </a:rPr>
              <a:t>and:</a:t>
            </a:r>
            <a:endParaRPr lang="en-AU" sz="4267" dirty="0">
              <a:solidFill>
                <a:schemeClr val="bg1"/>
              </a:solidFill>
              <a:latin typeface="Arial" panose="020B0604020202020204" pitchFamily="34" charset="0"/>
              <a:cs typeface="Arial" panose="020B0604020202020204" pitchFamily="34" charset="0"/>
            </a:endParaRPr>
          </a:p>
          <a:p>
            <a:pPr marL="571500" indent="-571500">
              <a:buClr>
                <a:srgbClr val="F21684"/>
              </a:buClr>
              <a:buFont typeface="Arial" panose="020B0604020202020204" pitchFamily="34" charset="0"/>
              <a:buChar char="•"/>
            </a:pPr>
            <a:r>
              <a:rPr lang="en-AU" sz="4267" dirty="0">
                <a:solidFill>
                  <a:schemeClr val="bg1"/>
                </a:solidFill>
                <a:latin typeface="Arial" panose="020B0604020202020204" pitchFamily="34" charset="0"/>
                <a:cs typeface="Arial" panose="020B0604020202020204" pitchFamily="34" charset="0"/>
              </a:rPr>
              <a:t>how to step into your full potential as a leader </a:t>
            </a:r>
          </a:p>
        </p:txBody>
      </p:sp>
      <p:sp>
        <p:nvSpPr>
          <p:cNvPr id="4" name="Rectangle 3">
            <a:extLst>
              <a:ext uri="{FF2B5EF4-FFF2-40B4-BE49-F238E27FC236}">
                <a16:creationId xmlns:a16="http://schemas.microsoft.com/office/drawing/2014/main" id="{0B2DEED3-D143-6A8B-856F-00251A831AF1}"/>
              </a:ext>
            </a:extLst>
          </p:cNvPr>
          <p:cNvSpPr/>
          <p:nvPr/>
        </p:nvSpPr>
        <p:spPr>
          <a:xfrm>
            <a:off x="711214" y="1935481"/>
            <a:ext cx="15850084" cy="45719"/>
          </a:xfrm>
          <a:prstGeom prst="rect">
            <a:avLst/>
          </a:prstGeom>
          <a:solidFill>
            <a:srgbClr val="F21684"/>
          </a:solidFill>
          <a:ln>
            <a:solidFill>
              <a:srgbClr val="F21684"/>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02350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59DA198-B120-C6A0-D210-DFBAF7118A6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B761CB1-E615-1A62-D8CA-1717744E4680}"/>
              </a:ext>
            </a:extLst>
          </p:cNvPr>
          <p:cNvPicPr>
            <a:picLocks noChangeAspect="1"/>
          </p:cNvPicPr>
          <p:nvPr/>
        </p:nvPicPr>
        <p:blipFill>
          <a:blip r:embed="rId3"/>
          <a:stretch>
            <a:fillRect/>
          </a:stretch>
        </p:blipFill>
        <p:spPr>
          <a:xfrm>
            <a:off x="-48514" y="-65471"/>
            <a:ext cx="17408630" cy="11444869"/>
          </a:xfrm>
          <a:prstGeom prst="rect">
            <a:avLst/>
          </a:prstGeom>
          <a:gradFill>
            <a:gsLst>
              <a:gs pos="14688">
                <a:srgbClr val="58534F"/>
              </a:gs>
              <a:gs pos="1000">
                <a:srgbClr val="A79E95"/>
              </a:gs>
              <a:gs pos="30000">
                <a:schemeClr val="tx1"/>
              </a:gs>
              <a:gs pos="53000">
                <a:schemeClr val="tx1"/>
              </a:gs>
              <a:gs pos="78897">
                <a:srgbClr val="000000"/>
              </a:gs>
              <a:gs pos="100000">
                <a:schemeClr val="tx1">
                  <a:lumMod val="90000"/>
                </a:schemeClr>
              </a:gs>
            </a:gsLst>
            <a:lin ang="5400000" scaled="1"/>
          </a:gradFill>
        </p:spPr>
      </p:pic>
      <p:sp>
        <p:nvSpPr>
          <p:cNvPr id="7" name="Rectangle 6">
            <a:extLst>
              <a:ext uri="{FF2B5EF4-FFF2-40B4-BE49-F238E27FC236}">
                <a16:creationId xmlns:a16="http://schemas.microsoft.com/office/drawing/2014/main" id="{2B19E0BE-5972-C2B9-3307-65AEC99DA12D}"/>
              </a:ext>
            </a:extLst>
          </p:cNvPr>
          <p:cNvSpPr/>
          <p:nvPr/>
        </p:nvSpPr>
        <p:spPr>
          <a:xfrm>
            <a:off x="-643487" y="-2032212"/>
            <a:ext cx="18627235" cy="3454508"/>
          </a:xfrm>
          <a:prstGeom prst="rect">
            <a:avLst/>
          </a:prstGeom>
          <a:gradFill>
            <a:gsLst>
              <a:gs pos="100000">
                <a:schemeClr val="bg2"/>
              </a:gs>
              <a:gs pos="1000">
                <a:srgbClr val="A79E95"/>
              </a:gs>
              <a:gs pos="100000">
                <a:schemeClr val="tx1"/>
              </a:gs>
              <a:gs pos="100000">
                <a:schemeClr val="tx1"/>
              </a:gs>
              <a:gs pos="100000">
                <a:srgbClr val="000000"/>
              </a:gs>
              <a:gs pos="23869">
                <a:srgbClr val="B7B0A7"/>
              </a:gs>
              <a:gs pos="100000">
                <a:schemeClr val="tx1">
                  <a:lumMod val="90000"/>
                </a:schemeClr>
              </a:gs>
            </a:gsLst>
            <a:lin ang="5400000" scaled="1"/>
          </a:gradFill>
          <a:ln>
            <a:noFill/>
          </a:ln>
          <a:effectLst>
            <a:softEdge rad="266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2" name="Picture 1">
            <a:extLst>
              <a:ext uri="{FF2B5EF4-FFF2-40B4-BE49-F238E27FC236}">
                <a16:creationId xmlns:a16="http://schemas.microsoft.com/office/drawing/2014/main" id="{17FA63A2-B732-1073-5F4E-0E1792BA8249}"/>
              </a:ext>
            </a:extLst>
          </p:cNvPr>
          <p:cNvPicPr>
            <a:picLocks noChangeAspect="1"/>
          </p:cNvPicPr>
          <p:nvPr/>
        </p:nvPicPr>
        <p:blipFill>
          <a:blip r:embed="rId4"/>
          <a:stretch>
            <a:fillRect/>
          </a:stretch>
        </p:blipFill>
        <p:spPr>
          <a:xfrm>
            <a:off x="-19854" y="-1749177"/>
            <a:ext cx="17360116" cy="3038514"/>
          </a:xfrm>
          <a:prstGeom prst="rect">
            <a:avLst/>
          </a:prstGeom>
        </p:spPr>
      </p:pic>
      <p:sp>
        <p:nvSpPr>
          <p:cNvPr id="8" name="TextBox 7">
            <a:extLst>
              <a:ext uri="{FF2B5EF4-FFF2-40B4-BE49-F238E27FC236}">
                <a16:creationId xmlns:a16="http://schemas.microsoft.com/office/drawing/2014/main" id="{BCB951DF-88A0-99AE-F88A-7892BCFC111B}"/>
              </a:ext>
            </a:extLst>
          </p:cNvPr>
          <p:cNvSpPr txBox="1"/>
          <p:nvPr/>
        </p:nvSpPr>
        <p:spPr>
          <a:xfrm>
            <a:off x="82251" y="-394369"/>
            <a:ext cx="17340263" cy="1613457"/>
          </a:xfrm>
          <a:prstGeom prst="rect">
            <a:avLst/>
          </a:prstGeom>
        </p:spPr>
        <p:txBody>
          <a:bodyPr wrap="none" lIns="338677" tIns="0" rIns="338677" bIns="0" anchor="t"/>
          <a:lstStyle/>
          <a:p>
            <a:pPr algn="ctr"/>
            <a:r>
              <a:rPr lang="en-US" sz="7200" b="1" dirty="0">
                <a:solidFill>
                  <a:srgbClr val="FFFFFF"/>
                </a:solidFill>
                <a:effectLst>
                  <a:outerShdw dist="40000" dir="2700000">
                    <a:srgbClr val="000000">
                      <a:alpha val="90000"/>
                    </a:srgbClr>
                  </a:outerShdw>
                </a:effectLst>
                <a:latin typeface="LeagueGothic-Regular"/>
              </a:rPr>
              <a:t>2. Cultivate Congruent Confidence</a:t>
            </a:r>
          </a:p>
        </p:txBody>
      </p:sp>
      <p:sp>
        <p:nvSpPr>
          <p:cNvPr id="4" name="TextBox 3">
            <a:extLst>
              <a:ext uri="{FF2B5EF4-FFF2-40B4-BE49-F238E27FC236}">
                <a16:creationId xmlns:a16="http://schemas.microsoft.com/office/drawing/2014/main" id="{86214EEC-69A5-5624-753F-1EC191592C37}"/>
              </a:ext>
            </a:extLst>
          </p:cNvPr>
          <p:cNvSpPr txBox="1"/>
          <p:nvPr/>
        </p:nvSpPr>
        <p:spPr>
          <a:xfrm>
            <a:off x="-1" y="-1678928"/>
            <a:ext cx="17340263" cy="1613457"/>
          </a:xfrm>
          <a:prstGeom prst="rect">
            <a:avLst/>
          </a:prstGeom>
        </p:spPr>
        <p:txBody>
          <a:bodyPr wrap="none" lIns="338677" tIns="0" rIns="338677" bIns="0" anchor="t"/>
          <a:lstStyle/>
          <a:p>
            <a:pPr algn="l"/>
            <a:r>
              <a:rPr lang="en-US" sz="9600" b="1" dirty="0">
                <a:solidFill>
                  <a:srgbClr val="FFFFFF"/>
                </a:solidFill>
                <a:effectLst>
                  <a:outerShdw dist="40000" dir="2700000">
                    <a:srgbClr val="000000">
                      <a:alpha val="90000"/>
                    </a:srgbClr>
                  </a:outerShdw>
                </a:effectLst>
                <a:latin typeface="LeagueGothic-Regular"/>
              </a:rPr>
              <a:t>THE FEARLESS SPEAKING SYSTEM</a:t>
            </a:r>
          </a:p>
        </p:txBody>
      </p:sp>
    </p:spTree>
    <p:extLst>
      <p:ext uri="{BB962C8B-B14F-4D97-AF65-F5344CB8AC3E}">
        <p14:creationId xmlns:p14="http://schemas.microsoft.com/office/powerpoint/2010/main" val="2219382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A0ADF6B-E436-0BD8-F78C-838B64633DD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A91A019-54AC-689F-6943-D9E1DE282CA3}"/>
              </a:ext>
            </a:extLst>
          </p:cNvPr>
          <p:cNvPicPr>
            <a:picLocks noChangeAspect="1"/>
          </p:cNvPicPr>
          <p:nvPr/>
        </p:nvPicPr>
        <p:blipFill>
          <a:blip r:embed="rId3"/>
          <a:stretch>
            <a:fillRect/>
          </a:stretch>
        </p:blipFill>
        <p:spPr>
          <a:xfrm>
            <a:off x="-48514" y="-65471"/>
            <a:ext cx="17408630" cy="11444869"/>
          </a:xfrm>
          <a:prstGeom prst="rect">
            <a:avLst/>
          </a:prstGeom>
          <a:gradFill>
            <a:gsLst>
              <a:gs pos="14688">
                <a:srgbClr val="58534F"/>
              </a:gs>
              <a:gs pos="1000">
                <a:srgbClr val="A79E95"/>
              </a:gs>
              <a:gs pos="30000">
                <a:schemeClr val="tx1"/>
              </a:gs>
              <a:gs pos="53000">
                <a:schemeClr val="tx1"/>
              </a:gs>
              <a:gs pos="78897">
                <a:srgbClr val="000000"/>
              </a:gs>
              <a:gs pos="100000">
                <a:schemeClr val="tx1">
                  <a:lumMod val="90000"/>
                </a:schemeClr>
              </a:gs>
            </a:gsLst>
            <a:lin ang="5400000" scaled="1"/>
          </a:gradFill>
        </p:spPr>
      </p:pic>
      <p:sp>
        <p:nvSpPr>
          <p:cNvPr id="7" name="Rectangle 6">
            <a:extLst>
              <a:ext uri="{FF2B5EF4-FFF2-40B4-BE49-F238E27FC236}">
                <a16:creationId xmlns:a16="http://schemas.microsoft.com/office/drawing/2014/main" id="{FCDA2A0C-E827-8452-9489-F2548F815788}"/>
              </a:ext>
            </a:extLst>
          </p:cNvPr>
          <p:cNvSpPr/>
          <p:nvPr/>
        </p:nvSpPr>
        <p:spPr>
          <a:xfrm>
            <a:off x="-643487" y="-2032212"/>
            <a:ext cx="18627235" cy="3454508"/>
          </a:xfrm>
          <a:prstGeom prst="rect">
            <a:avLst/>
          </a:prstGeom>
          <a:gradFill>
            <a:gsLst>
              <a:gs pos="100000">
                <a:schemeClr val="bg2"/>
              </a:gs>
              <a:gs pos="1000">
                <a:srgbClr val="A79E95"/>
              </a:gs>
              <a:gs pos="100000">
                <a:schemeClr val="tx1"/>
              </a:gs>
              <a:gs pos="100000">
                <a:schemeClr val="tx1"/>
              </a:gs>
              <a:gs pos="100000">
                <a:srgbClr val="000000"/>
              </a:gs>
              <a:gs pos="23869">
                <a:srgbClr val="B7B0A7"/>
              </a:gs>
              <a:gs pos="100000">
                <a:schemeClr val="tx1">
                  <a:lumMod val="90000"/>
                </a:schemeClr>
              </a:gs>
            </a:gsLst>
            <a:lin ang="5400000" scaled="1"/>
          </a:gradFill>
          <a:ln>
            <a:noFill/>
          </a:ln>
          <a:effectLst>
            <a:softEdge rad="266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2" name="Picture 1">
            <a:extLst>
              <a:ext uri="{FF2B5EF4-FFF2-40B4-BE49-F238E27FC236}">
                <a16:creationId xmlns:a16="http://schemas.microsoft.com/office/drawing/2014/main" id="{C9CA6A56-4A87-7F7A-C038-C425C03A21A0}"/>
              </a:ext>
            </a:extLst>
          </p:cNvPr>
          <p:cNvPicPr>
            <a:picLocks noChangeAspect="1"/>
          </p:cNvPicPr>
          <p:nvPr/>
        </p:nvPicPr>
        <p:blipFill>
          <a:blip r:embed="rId4"/>
          <a:stretch>
            <a:fillRect/>
          </a:stretch>
        </p:blipFill>
        <p:spPr>
          <a:xfrm>
            <a:off x="-19854" y="-1749177"/>
            <a:ext cx="17360116" cy="3038514"/>
          </a:xfrm>
          <a:prstGeom prst="rect">
            <a:avLst/>
          </a:prstGeom>
        </p:spPr>
      </p:pic>
      <p:sp>
        <p:nvSpPr>
          <p:cNvPr id="8" name="TextBox 7">
            <a:extLst>
              <a:ext uri="{FF2B5EF4-FFF2-40B4-BE49-F238E27FC236}">
                <a16:creationId xmlns:a16="http://schemas.microsoft.com/office/drawing/2014/main" id="{BBBDB8E0-DABB-BBFB-7A09-A991175BB357}"/>
              </a:ext>
            </a:extLst>
          </p:cNvPr>
          <p:cNvSpPr txBox="1"/>
          <p:nvPr/>
        </p:nvSpPr>
        <p:spPr>
          <a:xfrm>
            <a:off x="82251" y="-394369"/>
            <a:ext cx="17340263" cy="1613457"/>
          </a:xfrm>
          <a:prstGeom prst="rect">
            <a:avLst/>
          </a:prstGeom>
        </p:spPr>
        <p:txBody>
          <a:bodyPr wrap="none" lIns="338677" tIns="0" rIns="338677" bIns="0" anchor="t"/>
          <a:lstStyle/>
          <a:p>
            <a:pPr algn="ctr"/>
            <a:r>
              <a:rPr lang="en-US" sz="7200" b="1" dirty="0">
                <a:solidFill>
                  <a:srgbClr val="FFFFFF"/>
                </a:solidFill>
                <a:effectLst>
                  <a:outerShdw dist="40000" dir="2700000">
                    <a:srgbClr val="000000">
                      <a:alpha val="90000"/>
                    </a:srgbClr>
                  </a:outerShdw>
                </a:effectLst>
                <a:latin typeface="LeagueGothic-Regular"/>
              </a:rPr>
              <a:t>2. Cultivate Congruent Confidence</a:t>
            </a:r>
          </a:p>
        </p:txBody>
      </p:sp>
      <p:sp>
        <p:nvSpPr>
          <p:cNvPr id="4" name="TextBox 3">
            <a:extLst>
              <a:ext uri="{FF2B5EF4-FFF2-40B4-BE49-F238E27FC236}">
                <a16:creationId xmlns:a16="http://schemas.microsoft.com/office/drawing/2014/main" id="{2E12028D-45F5-3C0B-5D8C-E495A4F5226D}"/>
              </a:ext>
            </a:extLst>
          </p:cNvPr>
          <p:cNvSpPr txBox="1"/>
          <p:nvPr/>
        </p:nvSpPr>
        <p:spPr>
          <a:xfrm>
            <a:off x="-1" y="-1678928"/>
            <a:ext cx="17340263" cy="1613457"/>
          </a:xfrm>
          <a:prstGeom prst="rect">
            <a:avLst/>
          </a:prstGeom>
        </p:spPr>
        <p:txBody>
          <a:bodyPr wrap="none" lIns="338677" tIns="0" rIns="338677" bIns="0" anchor="t"/>
          <a:lstStyle/>
          <a:p>
            <a:pPr algn="l"/>
            <a:r>
              <a:rPr lang="en-US" sz="9600" b="1" dirty="0">
                <a:solidFill>
                  <a:srgbClr val="FFFFFF"/>
                </a:solidFill>
                <a:effectLst>
                  <a:outerShdw dist="40000" dir="2700000">
                    <a:srgbClr val="000000">
                      <a:alpha val="90000"/>
                    </a:srgbClr>
                  </a:outerShdw>
                </a:effectLst>
                <a:latin typeface="LeagueGothic-Regular"/>
              </a:rPr>
              <a:t>THE FEARLESS SPEAKING SYSTEM</a:t>
            </a:r>
          </a:p>
        </p:txBody>
      </p:sp>
    </p:spTree>
    <p:extLst>
      <p:ext uri="{BB962C8B-B14F-4D97-AF65-F5344CB8AC3E}">
        <p14:creationId xmlns:p14="http://schemas.microsoft.com/office/powerpoint/2010/main" val="1806939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F3652E4-D719-942D-BC44-EC180798CC7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28ECC64-C49F-23AA-F71F-BA8A61907C7F}"/>
              </a:ext>
            </a:extLst>
          </p:cNvPr>
          <p:cNvSpPr/>
          <p:nvPr/>
        </p:nvSpPr>
        <p:spPr>
          <a:xfrm>
            <a:off x="-643487" y="-2032212"/>
            <a:ext cx="18627235" cy="3454508"/>
          </a:xfrm>
          <a:prstGeom prst="rect">
            <a:avLst/>
          </a:prstGeom>
          <a:gradFill>
            <a:gsLst>
              <a:gs pos="100000">
                <a:schemeClr val="bg2"/>
              </a:gs>
              <a:gs pos="1000">
                <a:srgbClr val="A79E95"/>
              </a:gs>
              <a:gs pos="100000">
                <a:schemeClr val="tx1"/>
              </a:gs>
              <a:gs pos="100000">
                <a:schemeClr val="tx1"/>
              </a:gs>
              <a:gs pos="100000">
                <a:srgbClr val="000000"/>
              </a:gs>
              <a:gs pos="23869">
                <a:srgbClr val="B7B0A7"/>
              </a:gs>
              <a:gs pos="100000">
                <a:schemeClr val="tx1">
                  <a:lumMod val="90000"/>
                </a:schemeClr>
              </a:gs>
            </a:gsLst>
            <a:lin ang="5400000" scaled="1"/>
          </a:gradFill>
          <a:ln>
            <a:noFill/>
          </a:ln>
          <a:effectLst>
            <a:softEdge rad="266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2" name="Picture 1">
            <a:extLst>
              <a:ext uri="{FF2B5EF4-FFF2-40B4-BE49-F238E27FC236}">
                <a16:creationId xmlns:a16="http://schemas.microsoft.com/office/drawing/2014/main" id="{AC1F88F9-9D2A-031B-517C-4BF5C4C358EE}"/>
              </a:ext>
            </a:extLst>
          </p:cNvPr>
          <p:cNvPicPr>
            <a:picLocks noChangeAspect="1"/>
          </p:cNvPicPr>
          <p:nvPr/>
        </p:nvPicPr>
        <p:blipFill>
          <a:blip r:embed="rId3"/>
          <a:stretch>
            <a:fillRect/>
          </a:stretch>
        </p:blipFill>
        <p:spPr>
          <a:xfrm>
            <a:off x="-19854" y="-1749177"/>
            <a:ext cx="17360116" cy="3038514"/>
          </a:xfrm>
          <a:prstGeom prst="rect">
            <a:avLst/>
          </a:prstGeom>
        </p:spPr>
      </p:pic>
      <p:sp>
        <p:nvSpPr>
          <p:cNvPr id="8" name="TextBox 7">
            <a:extLst>
              <a:ext uri="{FF2B5EF4-FFF2-40B4-BE49-F238E27FC236}">
                <a16:creationId xmlns:a16="http://schemas.microsoft.com/office/drawing/2014/main" id="{98C04FE6-4503-8BE3-BD32-E25DAE2332C6}"/>
              </a:ext>
            </a:extLst>
          </p:cNvPr>
          <p:cNvSpPr txBox="1"/>
          <p:nvPr/>
        </p:nvSpPr>
        <p:spPr>
          <a:xfrm>
            <a:off x="82251" y="-394369"/>
            <a:ext cx="17340263" cy="1613457"/>
          </a:xfrm>
          <a:prstGeom prst="rect">
            <a:avLst/>
          </a:prstGeom>
        </p:spPr>
        <p:txBody>
          <a:bodyPr wrap="none" lIns="338677" tIns="0" rIns="338677" bIns="0" anchor="t"/>
          <a:lstStyle/>
          <a:p>
            <a:pPr algn="ctr"/>
            <a:r>
              <a:rPr lang="en-US" sz="7200" b="1" dirty="0">
                <a:solidFill>
                  <a:srgbClr val="FFFFFF"/>
                </a:solidFill>
                <a:effectLst>
                  <a:outerShdw dist="40000" dir="2700000">
                    <a:srgbClr val="000000">
                      <a:alpha val="90000"/>
                    </a:srgbClr>
                  </a:outerShdw>
                </a:effectLst>
                <a:latin typeface="LeagueGothic-Regular"/>
              </a:rPr>
              <a:t>2. Cultivate Congruent Confidence</a:t>
            </a:r>
          </a:p>
        </p:txBody>
      </p:sp>
      <p:sp>
        <p:nvSpPr>
          <p:cNvPr id="4" name="TextBox 3">
            <a:extLst>
              <a:ext uri="{FF2B5EF4-FFF2-40B4-BE49-F238E27FC236}">
                <a16:creationId xmlns:a16="http://schemas.microsoft.com/office/drawing/2014/main" id="{E7B1DED7-717F-8BE3-4780-CF221A0F1B84}"/>
              </a:ext>
            </a:extLst>
          </p:cNvPr>
          <p:cNvSpPr txBox="1"/>
          <p:nvPr/>
        </p:nvSpPr>
        <p:spPr>
          <a:xfrm>
            <a:off x="-1" y="-1678928"/>
            <a:ext cx="17340263" cy="1613457"/>
          </a:xfrm>
          <a:prstGeom prst="rect">
            <a:avLst/>
          </a:prstGeom>
        </p:spPr>
        <p:txBody>
          <a:bodyPr wrap="none" lIns="338677" tIns="0" rIns="338677" bIns="0" anchor="t"/>
          <a:lstStyle/>
          <a:p>
            <a:pPr algn="l"/>
            <a:r>
              <a:rPr lang="en-US" sz="9600" b="1" dirty="0">
                <a:solidFill>
                  <a:srgbClr val="FFFFFF"/>
                </a:solidFill>
                <a:effectLst>
                  <a:outerShdw dist="40000" dir="2700000">
                    <a:srgbClr val="000000">
                      <a:alpha val="90000"/>
                    </a:srgbClr>
                  </a:outerShdw>
                </a:effectLst>
                <a:latin typeface="LeagueGothic-Regular"/>
              </a:rPr>
              <a:t>THE FEARLESS SPEAKING SYSTEM</a:t>
            </a:r>
          </a:p>
        </p:txBody>
      </p:sp>
      <p:pic>
        <p:nvPicPr>
          <p:cNvPr id="3" name="Picture 2">
            <a:extLst>
              <a:ext uri="{FF2B5EF4-FFF2-40B4-BE49-F238E27FC236}">
                <a16:creationId xmlns:a16="http://schemas.microsoft.com/office/drawing/2014/main" id="{F03F12DC-DC48-AE6F-6203-480BC7755DAE}"/>
              </a:ext>
            </a:extLst>
          </p:cNvPr>
          <p:cNvPicPr>
            <a:picLocks noChangeAspect="1"/>
          </p:cNvPicPr>
          <p:nvPr/>
        </p:nvPicPr>
        <p:blipFill>
          <a:blip r:embed="rId4"/>
          <a:stretch>
            <a:fillRect/>
          </a:stretch>
        </p:blipFill>
        <p:spPr>
          <a:xfrm>
            <a:off x="1862725" y="5282974"/>
            <a:ext cx="13614815" cy="3107397"/>
          </a:xfrm>
          <a:prstGeom prst="rect">
            <a:avLst/>
          </a:prstGeom>
        </p:spPr>
      </p:pic>
      <p:sp>
        <p:nvSpPr>
          <p:cNvPr id="6" name="TextBox 5">
            <a:extLst>
              <a:ext uri="{FF2B5EF4-FFF2-40B4-BE49-F238E27FC236}">
                <a16:creationId xmlns:a16="http://schemas.microsoft.com/office/drawing/2014/main" id="{AE428072-22F5-67E2-189C-7922967146B7}"/>
              </a:ext>
            </a:extLst>
          </p:cNvPr>
          <p:cNvSpPr txBox="1"/>
          <p:nvPr/>
        </p:nvSpPr>
        <p:spPr>
          <a:xfrm>
            <a:off x="2980360" y="5415932"/>
            <a:ext cx="12497181" cy="1938992"/>
          </a:xfrm>
          <a:prstGeom prst="rect">
            <a:avLst/>
          </a:prstGeom>
          <a:noFill/>
        </p:spPr>
        <p:txBody>
          <a:bodyPr wrap="square">
            <a:spAutoFit/>
          </a:bodyPr>
          <a:lstStyle/>
          <a:p>
            <a:endParaRPr lang="en-US" sz="3200" dirty="0">
              <a:solidFill>
                <a:schemeClr val="bg1"/>
              </a:solidFill>
            </a:endParaRPr>
          </a:p>
          <a:p>
            <a:r>
              <a:rPr lang="en-US" sz="8800" b="1" dirty="0">
                <a:solidFill>
                  <a:schemeClr val="bg1"/>
                </a:solidFill>
                <a:latin typeface="Times New Roman" panose="02020603050405020304" pitchFamily="18" charset="0"/>
                <a:cs typeface="Times New Roman" panose="02020603050405020304" pitchFamily="18" charset="0"/>
              </a:rPr>
              <a:t>What is Congruence?</a:t>
            </a:r>
          </a:p>
        </p:txBody>
      </p:sp>
    </p:spTree>
    <p:extLst>
      <p:ext uri="{BB962C8B-B14F-4D97-AF65-F5344CB8AC3E}">
        <p14:creationId xmlns:p14="http://schemas.microsoft.com/office/powerpoint/2010/main" val="1687302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693" y="-1625798"/>
            <a:ext cx="17360116" cy="3149696"/>
          </a:xfrm>
          <a:prstGeom prst="rect">
            <a:avLst/>
          </a:prstGeom>
        </p:spPr>
      </p:pic>
      <p:sp>
        <p:nvSpPr>
          <p:cNvPr id="4" name="TextBox 3"/>
          <p:cNvSpPr txBox="1"/>
          <p:nvPr/>
        </p:nvSpPr>
        <p:spPr>
          <a:xfrm>
            <a:off x="-25693" y="-1459449"/>
            <a:ext cx="17340263" cy="1613457"/>
          </a:xfrm>
          <a:prstGeom prst="rect">
            <a:avLst/>
          </a:prstGeom>
        </p:spPr>
        <p:txBody>
          <a:bodyPr wrap="none" lIns="338677" tIns="0" rIns="338677" bIns="0" anchor="t"/>
          <a:lstStyle/>
          <a:p>
            <a:pPr algn="l"/>
            <a:r>
              <a:rPr lang="en-US" sz="9734" b="1" dirty="0">
                <a:solidFill>
                  <a:srgbClr val="FFFFFF"/>
                </a:solidFill>
                <a:effectLst>
                  <a:outerShdw dist="40000" dir="2700000">
                    <a:srgbClr val="000000">
                      <a:alpha val="90000"/>
                    </a:srgbClr>
                  </a:outerShdw>
                </a:effectLst>
                <a:latin typeface="LeagueGothic-Regular"/>
              </a:rPr>
              <a:t>THE FEARLESS SPEAKING SYSTEM</a:t>
            </a:r>
          </a:p>
          <a:p>
            <a:pPr algn="ctr"/>
            <a:r>
              <a:rPr lang="en-US" sz="9734" b="1" dirty="0">
                <a:solidFill>
                  <a:srgbClr val="FFFFFF"/>
                </a:solidFill>
                <a:effectLst>
                  <a:outerShdw dist="40000" dir="2700000">
                    <a:srgbClr val="000000">
                      <a:alpha val="90000"/>
                    </a:srgbClr>
                  </a:outerShdw>
                </a:effectLst>
                <a:latin typeface="LeagueGothic-Regular"/>
              </a:rPr>
              <a:t>2. Compelling Congruence</a:t>
            </a:r>
          </a:p>
        </p:txBody>
      </p:sp>
      <p:sp>
        <p:nvSpPr>
          <p:cNvPr id="6" name="TextBox 5">
            <a:extLst>
              <a:ext uri="{FF2B5EF4-FFF2-40B4-BE49-F238E27FC236}">
                <a16:creationId xmlns:a16="http://schemas.microsoft.com/office/drawing/2014/main" id="{FCF564CF-222B-B2FE-1C77-855148B3B6D8}"/>
              </a:ext>
            </a:extLst>
          </p:cNvPr>
          <p:cNvSpPr txBox="1"/>
          <p:nvPr/>
        </p:nvSpPr>
        <p:spPr>
          <a:xfrm>
            <a:off x="846693" y="2743136"/>
            <a:ext cx="13614815" cy="8218212"/>
          </a:xfrm>
          <a:prstGeom prst="rect">
            <a:avLst/>
          </a:prstGeom>
          <a:noFill/>
        </p:spPr>
        <p:txBody>
          <a:bodyPr wrap="square">
            <a:spAutoFit/>
          </a:bodyPr>
          <a:lstStyle/>
          <a:p>
            <a:r>
              <a:rPr lang="en-US" sz="4800" b="1" dirty="0">
                <a:solidFill>
                  <a:schemeClr val="bg1"/>
                </a:solidFill>
              </a:rPr>
              <a:t>Congruence:</a:t>
            </a:r>
          </a:p>
          <a:p>
            <a:pPr marL="457223" indent="-457223">
              <a:buFont typeface="Arial" panose="020B0604020202020204" pitchFamily="34" charset="0"/>
              <a:buChar char="•"/>
            </a:pPr>
            <a:r>
              <a:rPr lang="en-US" sz="4267" b="1" dirty="0">
                <a:solidFill>
                  <a:schemeClr val="bg1"/>
                </a:solidFill>
              </a:rPr>
              <a:t>builds trust and credibility. </a:t>
            </a:r>
          </a:p>
          <a:p>
            <a:pPr marL="457223" indent="-457223">
              <a:buFont typeface="Arial" panose="020B0604020202020204" pitchFamily="34" charset="0"/>
              <a:buChar char="•"/>
            </a:pPr>
            <a:r>
              <a:rPr lang="en-US" sz="4267" b="1" dirty="0">
                <a:solidFill>
                  <a:schemeClr val="bg1"/>
                </a:solidFill>
              </a:rPr>
              <a:t>demonstrates authenticity and sincerity, </a:t>
            </a:r>
          </a:p>
          <a:p>
            <a:pPr marL="457223" indent="-457223">
              <a:buFont typeface="Arial" panose="020B0604020202020204" pitchFamily="34" charset="0"/>
              <a:buChar char="•"/>
            </a:pPr>
            <a:r>
              <a:rPr lang="en-US" sz="4267" b="1" dirty="0">
                <a:solidFill>
                  <a:schemeClr val="bg1"/>
                </a:solidFill>
              </a:rPr>
              <a:t>enhances clarity. </a:t>
            </a:r>
          </a:p>
          <a:p>
            <a:pPr marL="457223" indent="-457223">
              <a:buFont typeface="Arial" panose="020B0604020202020204" pitchFamily="34" charset="0"/>
              <a:buChar char="•"/>
            </a:pPr>
            <a:r>
              <a:rPr lang="en-US" sz="4267" b="1" dirty="0">
                <a:solidFill>
                  <a:schemeClr val="bg1"/>
                </a:solidFill>
              </a:rPr>
              <a:t>reinforces key points </a:t>
            </a:r>
          </a:p>
          <a:p>
            <a:pPr marL="457223" indent="-457223">
              <a:buFont typeface="Arial" panose="020B0604020202020204" pitchFamily="34" charset="0"/>
              <a:buChar char="•"/>
            </a:pPr>
            <a:r>
              <a:rPr lang="en-US" sz="4267" b="1" dirty="0">
                <a:solidFill>
                  <a:schemeClr val="bg1"/>
                </a:solidFill>
              </a:rPr>
              <a:t>ensures that the message is conveyed effectively.</a:t>
            </a:r>
          </a:p>
          <a:p>
            <a:endParaRPr lang="en-US" sz="4800" b="1" dirty="0">
              <a:solidFill>
                <a:schemeClr val="bg1"/>
              </a:solidFill>
            </a:endParaRPr>
          </a:p>
          <a:p>
            <a:r>
              <a:rPr lang="en-US" sz="4800" b="1" dirty="0">
                <a:solidFill>
                  <a:schemeClr val="bg1"/>
                </a:solidFill>
              </a:rPr>
              <a:t>Incongruence:</a:t>
            </a:r>
          </a:p>
          <a:p>
            <a:pPr marL="457223" indent="-457223">
              <a:buFont typeface="Arial" panose="020B0604020202020204" pitchFamily="34" charset="0"/>
              <a:buChar char="•"/>
            </a:pPr>
            <a:r>
              <a:rPr lang="en-US" sz="4267" b="1" dirty="0">
                <a:solidFill>
                  <a:schemeClr val="bg1"/>
                </a:solidFill>
              </a:rPr>
              <a:t>Leads to confusion and doubt </a:t>
            </a:r>
          </a:p>
          <a:p>
            <a:pPr marL="457223" indent="-457223">
              <a:buFont typeface="Arial" panose="020B0604020202020204" pitchFamily="34" charset="0"/>
              <a:buChar char="•"/>
            </a:pPr>
            <a:r>
              <a:rPr lang="en-US" sz="4267" b="1" dirty="0">
                <a:solidFill>
                  <a:schemeClr val="bg1"/>
                </a:solidFill>
              </a:rPr>
              <a:t>Creates uncertainty and </a:t>
            </a:r>
            <a:r>
              <a:rPr lang="en-US" sz="4267" b="1" dirty="0" err="1">
                <a:solidFill>
                  <a:schemeClr val="bg1"/>
                </a:solidFill>
              </a:rPr>
              <a:t>scepticism</a:t>
            </a:r>
            <a:endParaRPr lang="en-US" sz="4267" b="1" dirty="0">
              <a:solidFill>
                <a:schemeClr val="bg1"/>
              </a:solidFill>
            </a:endParaRPr>
          </a:p>
          <a:p>
            <a:pPr marL="457223" indent="-457223">
              <a:buFont typeface="Arial" panose="020B0604020202020204" pitchFamily="34" charset="0"/>
              <a:buChar char="•"/>
            </a:pPr>
            <a:r>
              <a:rPr lang="en-US" sz="4267" b="1" dirty="0">
                <a:solidFill>
                  <a:schemeClr val="bg1"/>
                </a:solidFill>
              </a:rPr>
              <a:t>Leads to a loss of respect and influence</a:t>
            </a:r>
          </a:p>
          <a:p>
            <a:pPr marL="457223" indent="-457223">
              <a:buFont typeface="Arial" panose="020B0604020202020204" pitchFamily="34" charset="0"/>
              <a:buChar char="•"/>
            </a:pPr>
            <a:r>
              <a:rPr lang="en-US" sz="4267" b="1" dirty="0">
                <a:solidFill>
                  <a:schemeClr val="bg1"/>
                </a:solidFill>
              </a:rPr>
              <a:t>Can erode reputation</a:t>
            </a:r>
          </a:p>
        </p:txBody>
      </p:sp>
    </p:spTree>
    <p:extLst>
      <p:ext uri="{BB962C8B-B14F-4D97-AF65-F5344CB8AC3E}">
        <p14:creationId xmlns:p14="http://schemas.microsoft.com/office/powerpoint/2010/main" val="1752241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321F4FF-FE15-8155-B8B7-11C8E266C71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1F6F304-810B-26BD-057D-FEFE50398E5C}"/>
              </a:ext>
            </a:extLst>
          </p:cNvPr>
          <p:cNvSpPr/>
          <p:nvPr/>
        </p:nvSpPr>
        <p:spPr>
          <a:xfrm>
            <a:off x="-643487" y="-2032212"/>
            <a:ext cx="18627235" cy="3454508"/>
          </a:xfrm>
          <a:prstGeom prst="rect">
            <a:avLst/>
          </a:prstGeom>
          <a:gradFill>
            <a:gsLst>
              <a:gs pos="100000">
                <a:schemeClr val="bg2"/>
              </a:gs>
              <a:gs pos="1000">
                <a:srgbClr val="A79E95"/>
              </a:gs>
              <a:gs pos="100000">
                <a:schemeClr val="tx1"/>
              </a:gs>
              <a:gs pos="100000">
                <a:schemeClr val="tx1"/>
              </a:gs>
              <a:gs pos="100000">
                <a:srgbClr val="000000"/>
              </a:gs>
              <a:gs pos="23869">
                <a:srgbClr val="B7B0A7"/>
              </a:gs>
              <a:gs pos="100000">
                <a:schemeClr val="tx1">
                  <a:lumMod val="90000"/>
                </a:schemeClr>
              </a:gs>
            </a:gsLst>
            <a:lin ang="5400000" scaled="1"/>
          </a:gradFill>
          <a:ln>
            <a:noFill/>
          </a:ln>
          <a:effectLst>
            <a:softEdge rad="266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3" name="Picture 2">
            <a:extLst>
              <a:ext uri="{FF2B5EF4-FFF2-40B4-BE49-F238E27FC236}">
                <a16:creationId xmlns:a16="http://schemas.microsoft.com/office/drawing/2014/main" id="{F6A28009-9D3B-D5E1-806D-1629923231DB}"/>
              </a:ext>
            </a:extLst>
          </p:cNvPr>
          <p:cNvPicPr>
            <a:picLocks noChangeAspect="1"/>
          </p:cNvPicPr>
          <p:nvPr/>
        </p:nvPicPr>
        <p:blipFill>
          <a:blip r:embed="rId3"/>
          <a:stretch>
            <a:fillRect/>
          </a:stretch>
        </p:blipFill>
        <p:spPr>
          <a:xfrm>
            <a:off x="-19854" y="-1625799"/>
            <a:ext cx="17360116" cy="2540078"/>
          </a:xfrm>
          <a:prstGeom prst="rect">
            <a:avLst/>
          </a:prstGeom>
        </p:spPr>
      </p:pic>
      <p:sp>
        <p:nvSpPr>
          <p:cNvPr id="4" name="TextBox 3">
            <a:extLst>
              <a:ext uri="{FF2B5EF4-FFF2-40B4-BE49-F238E27FC236}">
                <a16:creationId xmlns:a16="http://schemas.microsoft.com/office/drawing/2014/main" id="{C79B1786-5F9C-5851-E417-BBDFB97EE493}"/>
              </a:ext>
            </a:extLst>
          </p:cNvPr>
          <p:cNvSpPr txBox="1"/>
          <p:nvPr/>
        </p:nvSpPr>
        <p:spPr>
          <a:xfrm>
            <a:off x="-1" y="-1678928"/>
            <a:ext cx="17340263" cy="1613457"/>
          </a:xfrm>
          <a:prstGeom prst="rect">
            <a:avLst/>
          </a:prstGeom>
        </p:spPr>
        <p:txBody>
          <a:bodyPr wrap="none" lIns="338677" tIns="0" rIns="338677" bIns="0" anchor="t"/>
          <a:lstStyle/>
          <a:p>
            <a:pPr algn="l"/>
            <a:r>
              <a:rPr lang="en-US" sz="9600" b="1" dirty="0">
                <a:solidFill>
                  <a:srgbClr val="FFFFFF"/>
                </a:solidFill>
                <a:effectLst>
                  <a:outerShdw dist="40000" dir="2700000">
                    <a:srgbClr val="000000">
                      <a:alpha val="90000"/>
                    </a:srgbClr>
                  </a:outerShdw>
                </a:effectLst>
                <a:latin typeface="LeagueGothic-Regular"/>
              </a:rPr>
              <a:t>THE FEARLESS SPEAKING SYSTEM</a:t>
            </a:r>
          </a:p>
        </p:txBody>
      </p:sp>
      <p:sp>
        <p:nvSpPr>
          <p:cNvPr id="8" name="TextBox 7">
            <a:extLst>
              <a:ext uri="{FF2B5EF4-FFF2-40B4-BE49-F238E27FC236}">
                <a16:creationId xmlns:a16="http://schemas.microsoft.com/office/drawing/2014/main" id="{97405E79-665C-DF66-EECE-F7E914BEA36D}"/>
              </a:ext>
            </a:extLst>
          </p:cNvPr>
          <p:cNvSpPr txBox="1"/>
          <p:nvPr/>
        </p:nvSpPr>
        <p:spPr>
          <a:xfrm>
            <a:off x="82251" y="-394369"/>
            <a:ext cx="17340263" cy="1613457"/>
          </a:xfrm>
          <a:prstGeom prst="rect">
            <a:avLst/>
          </a:prstGeom>
        </p:spPr>
        <p:txBody>
          <a:bodyPr wrap="none" lIns="338677" tIns="0" rIns="338677" bIns="0" anchor="t"/>
          <a:lstStyle/>
          <a:p>
            <a:pPr algn="ctr"/>
            <a:r>
              <a:rPr lang="en-US" sz="7200" b="1" dirty="0">
                <a:solidFill>
                  <a:srgbClr val="FFFFFF"/>
                </a:solidFill>
                <a:effectLst>
                  <a:outerShdw dist="40000" dir="2700000">
                    <a:srgbClr val="000000">
                      <a:alpha val="90000"/>
                    </a:srgbClr>
                  </a:outerShdw>
                </a:effectLst>
                <a:latin typeface="LeagueGothic-Regular"/>
              </a:rPr>
              <a:t>2. Cultivate Congruent Confidence</a:t>
            </a:r>
          </a:p>
        </p:txBody>
      </p:sp>
      <p:pic>
        <p:nvPicPr>
          <p:cNvPr id="2" name="Picture 1">
            <a:extLst>
              <a:ext uri="{FF2B5EF4-FFF2-40B4-BE49-F238E27FC236}">
                <a16:creationId xmlns:a16="http://schemas.microsoft.com/office/drawing/2014/main" id="{C62039EA-66EB-E61C-67DE-5561CAE05F9D}"/>
              </a:ext>
            </a:extLst>
          </p:cNvPr>
          <p:cNvPicPr>
            <a:picLocks noChangeAspect="1"/>
          </p:cNvPicPr>
          <p:nvPr/>
        </p:nvPicPr>
        <p:blipFill>
          <a:blip r:embed="rId4"/>
          <a:stretch>
            <a:fillRect/>
          </a:stretch>
        </p:blipFill>
        <p:spPr>
          <a:xfrm>
            <a:off x="1944975" y="3060141"/>
            <a:ext cx="13614815" cy="6198045"/>
          </a:xfrm>
          <a:prstGeom prst="rect">
            <a:avLst/>
          </a:prstGeom>
        </p:spPr>
      </p:pic>
      <p:sp>
        <p:nvSpPr>
          <p:cNvPr id="6" name="TextBox 5">
            <a:extLst>
              <a:ext uri="{FF2B5EF4-FFF2-40B4-BE49-F238E27FC236}">
                <a16:creationId xmlns:a16="http://schemas.microsoft.com/office/drawing/2014/main" id="{FDA3B5E0-CCDC-E2D7-DBFF-004AD3488A60}"/>
              </a:ext>
            </a:extLst>
          </p:cNvPr>
          <p:cNvSpPr txBox="1"/>
          <p:nvPr/>
        </p:nvSpPr>
        <p:spPr>
          <a:xfrm>
            <a:off x="2898109" y="1828712"/>
            <a:ext cx="12497181" cy="8710077"/>
          </a:xfrm>
          <a:prstGeom prst="rect">
            <a:avLst/>
          </a:prstGeom>
          <a:noFill/>
        </p:spPr>
        <p:txBody>
          <a:bodyPr wrap="square">
            <a:spAutoFit/>
          </a:bodyPr>
          <a:lstStyle/>
          <a:p>
            <a:endParaRPr lang="en-US" sz="3200" dirty="0">
              <a:solidFill>
                <a:schemeClr val="bg1"/>
              </a:solidFill>
            </a:endParaRPr>
          </a:p>
          <a:p>
            <a:r>
              <a:rPr lang="en-US" sz="8000" b="1" dirty="0">
                <a:solidFill>
                  <a:schemeClr val="bg1"/>
                </a:solidFill>
                <a:latin typeface="Times New Roman" panose="02020603050405020304" pitchFamily="18" charset="0"/>
                <a:cs typeface="Times New Roman" panose="02020603050405020304" pitchFamily="18" charset="0"/>
              </a:rPr>
              <a:t>Speaking Confidence Myths</a:t>
            </a:r>
          </a:p>
          <a:p>
            <a:pPr marL="1143057" indent="-1143057">
              <a:buFont typeface="Arial" panose="020B0604020202020204" pitchFamily="34" charset="0"/>
              <a:buChar char="•"/>
            </a:pPr>
            <a:r>
              <a:rPr lang="en-US" sz="6400" b="1" dirty="0">
                <a:solidFill>
                  <a:schemeClr val="bg1"/>
                </a:solidFill>
                <a:latin typeface="Times New Roman" panose="02020603050405020304" pitchFamily="18" charset="0"/>
                <a:cs typeface="Times New Roman" panose="02020603050405020304" pitchFamily="18" charset="0"/>
              </a:rPr>
              <a:t>Practice</a:t>
            </a:r>
          </a:p>
          <a:p>
            <a:pPr marL="1143057" indent="-1143057">
              <a:buFont typeface="Arial" panose="020B0604020202020204" pitchFamily="34" charset="0"/>
              <a:buChar char="•"/>
            </a:pPr>
            <a:r>
              <a:rPr lang="en-US" sz="6400" b="1" dirty="0">
                <a:solidFill>
                  <a:schemeClr val="bg1"/>
                </a:solidFill>
                <a:latin typeface="Times New Roman" panose="02020603050405020304" pitchFamily="18" charset="0"/>
                <a:cs typeface="Times New Roman" panose="02020603050405020304" pitchFamily="18" charset="0"/>
              </a:rPr>
              <a:t>Skill</a:t>
            </a:r>
          </a:p>
          <a:p>
            <a:pPr marL="1143057" indent="-1143057">
              <a:buFont typeface="Arial" panose="020B0604020202020204" pitchFamily="34" charset="0"/>
              <a:buChar char="•"/>
            </a:pPr>
            <a:r>
              <a:rPr lang="en-US" sz="6400" b="1" dirty="0">
                <a:solidFill>
                  <a:schemeClr val="bg1"/>
                </a:solidFill>
                <a:latin typeface="Times New Roman" panose="02020603050405020304" pitchFamily="18" charset="0"/>
                <a:cs typeface="Times New Roman" panose="02020603050405020304" pitchFamily="18" charset="0"/>
              </a:rPr>
              <a:t>Knowledge</a:t>
            </a:r>
          </a:p>
          <a:p>
            <a:pPr marL="1143057" indent="-1143057">
              <a:buFont typeface="Arial" panose="020B0604020202020204" pitchFamily="34" charset="0"/>
              <a:buChar char="•"/>
            </a:pPr>
            <a:r>
              <a:rPr lang="en-US" sz="6400" b="1" dirty="0">
                <a:solidFill>
                  <a:schemeClr val="bg1"/>
                </a:solidFill>
                <a:latin typeface="Times New Roman" panose="02020603050405020304" pitchFamily="18" charset="0"/>
                <a:cs typeface="Times New Roman" panose="02020603050405020304" pitchFamily="18" charset="0"/>
              </a:rPr>
              <a:t>Affirmations</a:t>
            </a:r>
          </a:p>
          <a:p>
            <a:pPr marL="1143057" indent="-1143057">
              <a:buFont typeface="Arial" panose="020B0604020202020204" pitchFamily="34" charset="0"/>
              <a:buChar char="•"/>
            </a:pPr>
            <a:r>
              <a:rPr lang="en-US" sz="6400" b="1" dirty="0">
                <a:solidFill>
                  <a:schemeClr val="bg1"/>
                </a:solidFill>
                <a:latin typeface="Times New Roman" panose="02020603050405020304" pitchFamily="18" charset="0"/>
                <a:cs typeface="Times New Roman" panose="02020603050405020304" pitchFamily="18" charset="0"/>
              </a:rPr>
              <a:t>Fake it till you make it</a:t>
            </a:r>
          </a:p>
          <a:p>
            <a:pPr marL="1143057" indent="-1143057">
              <a:buFont typeface="Arial" panose="020B0604020202020204" pitchFamily="34" charset="0"/>
              <a:buChar char="•"/>
            </a:pPr>
            <a:endParaRPr lang="en-US" sz="6400" b="1" dirty="0">
              <a:solidFill>
                <a:schemeClr val="bg1"/>
              </a:solidFill>
              <a:latin typeface="Times New Roman" panose="02020603050405020304" pitchFamily="18" charset="0"/>
              <a:cs typeface="Times New Roman" panose="02020603050405020304" pitchFamily="18" charset="0"/>
            </a:endParaRPr>
          </a:p>
          <a:p>
            <a:pPr marL="1143057" indent="-1143057">
              <a:buFont typeface="Arial" panose="020B0604020202020204" pitchFamily="34" charset="0"/>
              <a:buChar char="•"/>
            </a:pPr>
            <a:r>
              <a:rPr lang="en-US" sz="6400" b="1" dirty="0">
                <a:solidFill>
                  <a:srgbClr val="FFFF00"/>
                </a:solidFill>
                <a:latin typeface="Times New Roman" panose="02020603050405020304" pitchFamily="18" charset="0"/>
                <a:cs typeface="Times New Roman" panose="02020603050405020304" pitchFamily="18" charset="0"/>
              </a:rPr>
              <a:t>(need this visual summary?)</a:t>
            </a:r>
          </a:p>
        </p:txBody>
      </p:sp>
    </p:spTree>
    <p:extLst>
      <p:ext uri="{BB962C8B-B14F-4D97-AF65-F5344CB8AC3E}">
        <p14:creationId xmlns:p14="http://schemas.microsoft.com/office/powerpoint/2010/main" val="3471792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404602F-1E83-BE9F-411E-4FFF2E3109D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F15CB79-ECC4-6D92-8625-7087118A6458}"/>
              </a:ext>
            </a:extLst>
          </p:cNvPr>
          <p:cNvSpPr txBox="1"/>
          <p:nvPr/>
        </p:nvSpPr>
        <p:spPr>
          <a:xfrm>
            <a:off x="449837" y="9195472"/>
            <a:ext cx="2774738" cy="486287"/>
          </a:xfrm>
          <a:prstGeom prst="rect">
            <a:avLst/>
          </a:prstGeom>
          <a:noFill/>
        </p:spPr>
        <p:txBody>
          <a:bodyPr wrap="square">
            <a:spAutoFit/>
          </a:bodyPr>
          <a:lstStyle/>
          <a:p>
            <a:r>
              <a:rPr lang="en-AU" sz="2560" dirty="0">
                <a:solidFill>
                  <a:schemeClr val="bg1"/>
                </a:solidFill>
              </a:rPr>
              <a:t>Credit: iStock</a:t>
            </a:r>
          </a:p>
        </p:txBody>
      </p:sp>
      <p:pic>
        <p:nvPicPr>
          <p:cNvPr id="5" name="Picture 4">
            <a:extLst>
              <a:ext uri="{FF2B5EF4-FFF2-40B4-BE49-F238E27FC236}">
                <a16:creationId xmlns:a16="http://schemas.microsoft.com/office/drawing/2014/main" id="{5F001960-254F-ADE1-45B5-3BB125F424E6}"/>
              </a:ext>
            </a:extLst>
          </p:cNvPr>
          <p:cNvPicPr>
            <a:picLocks noChangeAspect="1"/>
          </p:cNvPicPr>
          <p:nvPr/>
        </p:nvPicPr>
        <p:blipFill>
          <a:blip r:embed="rId3"/>
          <a:stretch>
            <a:fillRect/>
          </a:stretch>
        </p:blipFill>
        <p:spPr>
          <a:xfrm>
            <a:off x="17851531" y="8998077"/>
            <a:ext cx="1222595" cy="528924"/>
          </a:xfrm>
          <a:prstGeom prst="rect">
            <a:avLst/>
          </a:prstGeom>
        </p:spPr>
      </p:pic>
      <p:sp>
        <p:nvSpPr>
          <p:cNvPr id="3" name="TextBox 2">
            <a:extLst>
              <a:ext uri="{FF2B5EF4-FFF2-40B4-BE49-F238E27FC236}">
                <a16:creationId xmlns:a16="http://schemas.microsoft.com/office/drawing/2014/main" id="{BDCC0AB9-7CAC-A86D-3F41-898E7A7C78F6}"/>
              </a:ext>
            </a:extLst>
          </p:cNvPr>
          <p:cNvSpPr txBox="1"/>
          <p:nvPr/>
        </p:nvSpPr>
        <p:spPr>
          <a:xfrm>
            <a:off x="1559128" y="3611337"/>
            <a:ext cx="15347264" cy="2677656"/>
          </a:xfrm>
          <a:prstGeom prst="rect">
            <a:avLst/>
          </a:prstGeom>
          <a:noFill/>
        </p:spPr>
        <p:txBody>
          <a:bodyPr wrap="square">
            <a:spAutoFit/>
          </a:bodyPr>
          <a:lstStyle/>
          <a:p>
            <a:pPr marL="609630" indent="-609630">
              <a:buFont typeface="Arial" panose="020B0604020202020204" pitchFamily="34" charset="0"/>
              <a:buChar char="•"/>
            </a:pPr>
            <a:r>
              <a:rPr lang="en-US" sz="5600" b="1" dirty="0">
                <a:solidFill>
                  <a:schemeClr val="bg1"/>
                </a:solidFill>
              </a:rPr>
              <a:t>PROCESSES NOT INFORMATION OR SKILLS</a:t>
            </a:r>
          </a:p>
          <a:p>
            <a:pPr marL="609630" indent="-609630">
              <a:buFont typeface="Arial" panose="020B0604020202020204" pitchFamily="34" charset="0"/>
              <a:buChar char="•"/>
            </a:pPr>
            <a:endParaRPr lang="en-US" sz="5600" b="1" dirty="0">
              <a:solidFill>
                <a:schemeClr val="bg1"/>
              </a:solidFill>
            </a:endParaRPr>
          </a:p>
          <a:p>
            <a:pPr marL="609630" indent="-609630">
              <a:buFont typeface="Arial" panose="020B0604020202020204" pitchFamily="34" charset="0"/>
              <a:buChar char="•"/>
            </a:pPr>
            <a:r>
              <a:rPr lang="en-US" sz="5600" b="1" dirty="0">
                <a:solidFill>
                  <a:schemeClr val="bg1"/>
                </a:solidFill>
              </a:rPr>
              <a:t>MULTI-DIMENSIONAL NOT ONE-DIMENSIONAL </a:t>
            </a:r>
          </a:p>
        </p:txBody>
      </p:sp>
    </p:spTree>
    <p:extLst>
      <p:ext uri="{BB962C8B-B14F-4D97-AF65-F5344CB8AC3E}">
        <p14:creationId xmlns:p14="http://schemas.microsoft.com/office/powerpoint/2010/main" val="3629839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B34D71D-9DE9-9E28-D0E7-B5BAE6A5CDD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D7A0F48-A865-21B5-6837-C150B7FE8FA0}"/>
              </a:ext>
            </a:extLst>
          </p:cNvPr>
          <p:cNvPicPr>
            <a:picLocks noChangeAspect="1"/>
          </p:cNvPicPr>
          <p:nvPr/>
        </p:nvPicPr>
        <p:blipFill>
          <a:blip r:embed="rId3"/>
          <a:stretch>
            <a:fillRect/>
          </a:stretch>
        </p:blipFill>
        <p:spPr>
          <a:xfrm>
            <a:off x="25693" y="-1625798"/>
            <a:ext cx="17360116" cy="3149696"/>
          </a:xfrm>
          <a:prstGeom prst="rect">
            <a:avLst/>
          </a:prstGeom>
        </p:spPr>
      </p:pic>
      <p:sp>
        <p:nvSpPr>
          <p:cNvPr id="4" name="TextBox 3">
            <a:extLst>
              <a:ext uri="{FF2B5EF4-FFF2-40B4-BE49-F238E27FC236}">
                <a16:creationId xmlns:a16="http://schemas.microsoft.com/office/drawing/2014/main" id="{7A6C6BF5-CF5B-CDED-30FF-31A3F558C67B}"/>
              </a:ext>
            </a:extLst>
          </p:cNvPr>
          <p:cNvSpPr txBox="1"/>
          <p:nvPr/>
        </p:nvSpPr>
        <p:spPr>
          <a:xfrm>
            <a:off x="-25693" y="-1459449"/>
            <a:ext cx="17340263" cy="1613457"/>
          </a:xfrm>
          <a:prstGeom prst="rect">
            <a:avLst/>
          </a:prstGeom>
        </p:spPr>
        <p:txBody>
          <a:bodyPr wrap="none" lIns="338677" tIns="0" rIns="338677" bIns="0" anchor="t"/>
          <a:lstStyle/>
          <a:p>
            <a:pPr algn="l"/>
            <a:r>
              <a:rPr lang="en-US" sz="9734" b="1" dirty="0">
                <a:solidFill>
                  <a:srgbClr val="FFFFFF"/>
                </a:solidFill>
                <a:effectLst>
                  <a:outerShdw dist="40000" dir="2700000">
                    <a:srgbClr val="000000">
                      <a:alpha val="90000"/>
                    </a:srgbClr>
                  </a:outerShdw>
                </a:effectLst>
                <a:latin typeface="LeagueGothic-Regular"/>
              </a:rPr>
              <a:t>THE FEARLESS SPEAKING SYSTEM</a:t>
            </a:r>
          </a:p>
          <a:p>
            <a:pPr algn="ctr"/>
            <a:r>
              <a:rPr lang="en-US" sz="8800" b="1" dirty="0">
                <a:solidFill>
                  <a:srgbClr val="FFFFFF"/>
                </a:solidFill>
                <a:effectLst>
                  <a:outerShdw dist="40000" dir="2700000">
                    <a:srgbClr val="000000">
                      <a:alpha val="90000"/>
                    </a:srgbClr>
                  </a:outerShdw>
                </a:effectLst>
                <a:latin typeface="LeagueGothic-Regular"/>
              </a:rPr>
              <a:t>2. Cultivate Congruent Confidence</a:t>
            </a:r>
          </a:p>
        </p:txBody>
      </p:sp>
      <p:sp>
        <p:nvSpPr>
          <p:cNvPr id="6" name="TextBox 5">
            <a:extLst>
              <a:ext uri="{FF2B5EF4-FFF2-40B4-BE49-F238E27FC236}">
                <a16:creationId xmlns:a16="http://schemas.microsoft.com/office/drawing/2014/main" id="{2D85781D-DDB3-037A-4A49-6F01D106F936}"/>
              </a:ext>
            </a:extLst>
          </p:cNvPr>
          <p:cNvSpPr txBox="1"/>
          <p:nvPr/>
        </p:nvSpPr>
        <p:spPr>
          <a:xfrm>
            <a:off x="1898344" y="2265960"/>
            <a:ext cx="13614815" cy="7315529"/>
          </a:xfrm>
          <a:prstGeom prst="rect">
            <a:avLst/>
          </a:prstGeom>
          <a:noFill/>
        </p:spPr>
        <p:txBody>
          <a:bodyPr wrap="square">
            <a:spAutoFit/>
          </a:bodyPr>
          <a:lstStyle/>
          <a:p>
            <a:r>
              <a:rPr lang="en-US" sz="4267" b="1" dirty="0">
                <a:solidFill>
                  <a:schemeClr val="bg1"/>
                </a:solidFill>
              </a:rPr>
              <a:t>WHEN YOU DO THIS RIGHT:</a:t>
            </a:r>
          </a:p>
          <a:p>
            <a:r>
              <a:rPr lang="en-US" sz="4267" b="1" dirty="0">
                <a:solidFill>
                  <a:schemeClr val="bg1"/>
                </a:solidFill>
              </a:rPr>
              <a:t> </a:t>
            </a:r>
          </a:p>
          <a:p>
            <a:pPr marL="609630" indent="-609630">
              <a:buFont typeface="+mj-lt"/>
              <a:buAutoNum type="arabicPeriod"/>
            </a:pPr>
            <a:r>
              <a:rPr lang="en-US" sz="4267" b="1" dirty="0">
                <a:solidFill>
                  <a:schemeClr val="bg1"/>
                </a:solidFill>
              </a:rPr>
              <a:t>natural authority and warmth of an </a:t>
            </a:r>
          </a:p>
          <a:p>
            <a:pPr marL="609630" indent="-609630">
              <a:buFont typeface="+mj-lt"/>
              <a:buAutoNum type="arabicPeriod"/>
            </a:pPr>
            <a:r>
              <a:rPr lang="en-US" sz="4267" b="1" dirty="0">
                <a:solidFill>
                  <a:schemeClr val="bg1"/>
                </a:solidFill>
              </a:rPr>
              <a:t>impactful credible leader</a:t>
            </a:r>
          </a:p>
          <a:p>
            <a:pPr marL="609630" indent="-609630">
              <a:buFont typeface="+mj-lt"/>
              <a:buAutoNum type="arabicPeriod"/>
            </a:pPr>
            <a:endParaRPr lang="en-US" sz="4267" b="1" dirty="0">
              <a:solidFill>
                <a:schemeClr val="bg1"/>
              </a:solidFill>
            </a:endParaRPr>
          </a:p>
          <a:p>
            <a:pPr marL="609630" indent="-609630">
              <a:buFont typeface="+mj-lt"/>
              <a:buAutoNum type="arabicPeriod"/>
            </a:pPr>
            <a:r>
              <a:rPr lang="en-US" sz="4267" b="1" dirty="0">
                <a:solidFill>
                  <a:schemeClr val="bg1"/>
                </a:solidFill>
              </a:rPr>
              <a:t>Audience lean in feels connected, </a:t>
            </a:r>
          </a:p>
          <a:p>
            <a:pPr marL="609630" indent="-609630">
              <a:buFont typeface="+mj-lt"/>
              <a:buAutoNum type="arabicPeriod"/>
            </a:pPr>
            <a:endParaRPr lang="en-US" sz="4267" b="1" dirty="0">
              <a:solidFill>
                <a:schemeClr val="bg1"/>
              </a:solidFill>
            </a:endParaRPr>
          </a:p>
          <a:p>
            <a:pPr marL="609630" indent="-609630">
              <a:buFont typeface="+mj-lt"/>
              <a:buAutoNum type="arabicPeriod"/>
            </a:pPr>
            <a:r>
              <a:rPr lang="en-US" sz="4267" b="1" dirty="0">
                <a:solidFill>
                  <a:schemeClr val="bg1"/>
                </a:solidFill>
              </a:rPr>
              <a:t>self-assuredness to think on your feet be spontaneous</a:t>
            </a:r>
          </a:p>
          <a:p>
            <a:pPr marL="685834" indent="-685834">
              <a:buFont typeface="+mj-lt"/>
              <a:buAutoNum type="arabicPeriod"/>
            </a:pPr>
            <a:endParaRPr lang="en-US" sz="4267" b="1" dirty="0">
              <a:solidFill>
                <a:schemeClr val="bg1"/>
              </a:solidFill>
            </a:endParaRPr>
          </a:p>
          <a:p>
            <a:pPr marL="609630" indent="-609630">
              <a:buFont typeface="+mj-lt"/>
              <a:buAutoNum type="arabicPeriod"/>
            </a:pPr>
            <a:r>
              <a:rPr lang="en-US" sz="4267" b="1" dirty="0">
                <a:solidFill>
                  <a:schemeClr val="bg1"/>
                </a:solidFill>
              </a:rPr>
              <a:t>Your leadership based on who you are not just the position you hold</a:t>
            </a:r>
          </a:p>
        </p:txBody>
      </p:sp>
    </p:spTree>
    <p:extLst>
      <p:ext uri="{BB962C8B-B14F-4D97-AF65-F5344CB8AC3E}">
        <p14:creationId xmlns:p14="http://schemas.microsoft.com/office/powerpoint/2010/main" val="3695663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74B7975-DBE8-04C9-9038-F55B0415ABA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F0127F9-785A-1C94-D960-3FBE6E850591}"/>
              </a:ext>
            </a:extLst>
          </p:cNvPr>
          <p:cNvPicPr>
            <a:picLocks noChangeAspect="1"/>
          </p:cNvPicPr>
          <p:nvPr/>
        </p:nvPicPr>
        <p:blipFill>
          <a:blip r:embed="rId3"/>
          <a:stretch>
            <a:fillRect/>
          </a:stretch>
        </p:blipFill>
        <p:spPr>
          <a:xfrm>
            <a:off x="25693" y="-1625798"/>
            <a:ext cx="17360116" cy="1877625"/>
          </a:xfrm>
          <a:prstGeom prst="rect">
            <a:avLst/>
          </a:prstGeom>
        </p:spPr>
      </p:pic>
      <p:sp>
        <p:nvSpPr>
          <p:cNvPr id="4" name="TextBox 3">
            <a:extLst>
              <a:ext uri="{FF2B5EF4-FFF2-40B4-BE49-F238E27FC236}">
                <a16:creationId xmlns:a16="http://schemas.microsoft.com/office/drawing/2014/main" id="{41971C21-C4D1-81F9-4B59-EE8670E76B9F}"/>
              </a:ext>
            </a:extLst>
          </p:cNvPr>
          <p:cNvSpPr txBox="1"/>
          <p:nvPr/>
        </p:nvSpPr>
        <p:spPr>
          <a:xfrm>
            <a:off x="25693" y="-1361630"/>
            <a:ext cx="17340263" cy="1613457"/>
          </a:xfrm>
          <a:prstGeom prst="rect">
            <a:avLst/>
          </a:prstGeom>
        </p:spPr>
        <p:txBody>
          <a:bodyPr wrap="none" lIns="338677" tIns="0" rIns="338677" bIns="0" anchor="t"/>
          <a:lstStyle/>
          <a:p>
            <a:pPr algn="l"/>
            <a:r>
              <a:rPr lang="en-US" sz="9734" b="1" dirty="0">
                <a:solidFill>
                  <a:srgbClr val="FFFFFF"/>
                </a:solidFill>
                <a:effectLst>
                  <a:outerShdw dist="40000" dir="2700000">
                    <a:srgbClr val="000000">
                      <a:alpha val="90000"/>
                    </a:srgbClr>
                  </a:outerShdw>
                </a:effectLst>
                <a:latin typeface="LeagueGothic-Regular"/>
              </a:rPr>
              <a:t>THE FEARLESS SPEAKING SYSTEM</a:t>
            </a:r>
          </a:p>
        </p:txBody>
      </p:sp>
      <p:sp>
        <p:nvSpPr>
          <p:cNvPr id="6" name="TextBox 5">
            <a:extLst>
              <a:ext uri="{FF2B5EF4-FFF2-40B4-BE49-F238E27FC236}">
                <a16:creationId xmlns:a16="http://schemas.microsoft.com/office/drawing/2014/main" id="{07810785-644A-DF2A-DF85-2D9F622EB7F7}"/>
              </a:ext>
            </a:extLst>
          </p:cNvPr>
          <p:cNvSpPr txBox="1"/>
          <p:nvPr/>
        </p:nvSpPr>
        <p:spPr>
          <a:xfrm>
            <a:off x="1049900" y="1523900"/>
            <a:ext cx="16695421" cy="5878917"/>
          </a:xfrm>
          <a:prstGeom prst="rect">
            <a:avLst/>
          </a:prstGeom>
          <a:noFill/>
        </p:spPr>
        <p:txBody>
          <a:bodyPr wrap="square">
            <a:spAutoFit/>
          </a:bodyPr>
          <a:lstStyle/>
          <a:p>
            <a:r>
              <a:rPr lang="en-US" sz="8800" b="1" dirty="0">
                <a:solidFill>
                  <a:schemeClr val="bg1"/>
                </a:solidFill>
              </a:rPr>
              <a:t>The ‘Neuro-Confidence System’</a:t>
            </a:r>
          </a:p>
          <a:p>
            <a:r>
              <a:rPr lang="en-US" sz="5867" b="1" dirty="0" err="1">
                <a:solidFill>
                  <a:schemeClr val="bg1"/>
                </a:solidFill>
              </a:rPr>
              <a:t>Digaram</a:t>
            </a:r>
            <a:r>
              <a:rPr lang="en-US" sz="5867" b="1" dirty="0">
                <a:solidFill>
                  <a:schemeClr val="bg1"/>
                </a:solidFill>
              </a:rPr>
              <a:t> slide</a:t>
            </a:r>
          </a:p>
          <a:p>
            <a:r>
              <a:rPr lang="en-US" sz="5867" b="1" dirty="0">
                <a:solidFill>
                  <a:srgbClr val="FFFF00"/>
                </a:solidFill>
              </a:rPr>
              <a:t>OR next slide simpler:</a:t>
            </a:r>
          </a:p>
          <a:p>
            <a:endParaRPr lang="en-US" sz="5867" b="1" dirty="0">
              <a:solidFill>
                <a:srgbClr val="FFFF00"/>
              </a:solidFill>
            </a:endParaRPr>
          </a:p>
          <a:p>
            <a:r>
              <a:rPr lang="en-US" sz="5867" b="1" dirty="0" err="1">
                <a:solidFill>
                  <a:srgbClr val="FFFF00"/>
                </a:solidFill>
              </a:rPr>
              <a:t>Summarise</a:t>
            </a:r>
            <a:r>
              <a:rPr lang="en-US" sz="5867" b="1" dirty="0">
                <a:solidFill>
                  <a:srgbClr val="FFFF00"/>
                </a:solidFill>
              </a:rPr>
              <a:t> 2 final steps but don’t go into detail</a:t>
            </a:r>
            <a:endParaRPr lang="en-US" sz="5867" dirty="0">
              <a:solidFill>
                <a:srgbClr val="FFFF00"/>
              </a:solidFill>
            </a:endParaRPr>
          </a:p>
          <a:p>
            <a:endParaRPr lang="en-US" sz="5334" dirty="0">
              <a:solidFill>
                <a:schemeClr val="bg1"/>
              </a:solidFill>
            </a:endParaRPr>
          </a:p>
        </p:txBody>
      </p:sp>
    </p:spTree>
    <p:extLst>
      <p:ext uri="{BB962C8B-B14F-4D97-AF65-F5344CB8AC3E}">
        <p14:creationId xmlns:p14="http://schemas.microsoft.com/office/powerpoint/2010/main" val="3444745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6CBECA-D264-B5F7-FCE3-E000111D6D91}"/>
              </a:ext>
            </a:extLst>
          </p:cNvPr>
          <p:cNvPicPr>
            <a:picLocks noChangeAspect="1"/>
          </p:cNvPicPr>
          <p:nvPr/>
        </p:nvPicPr>
        <p:blipFill>
          <a:blip r:embed="rId2"/>
          <a:srcRect b="8572"/>
          <a:stretch/>
        </p:blipFill>
        <p:spPr>
          <a:xfrm>
            <a:off x="-36331" y="-1625799"/>
            <a:ext cx="18965912" cy="13005197"/>
          </a:xfrm>
          <a:prstGeom prst="rect">
            <a:avLst/>
          </a:prstGeom>
        </p:spPr>
      </p:pic>
      <p:pic>
        <p:nvPicPr>
          <p:cNvPr id="3" name="Picture 2">
            <a:extLst>
              <a:ext uri="{FF2B5EF4-FFF2-40B4-BE49-F238E27FC236}">
                <a16:creationId xmlns:a16="http://schemas.microsoft.com/office/drawing/2014/main" id="{FA89FD8F-3304-9518-0D63-11D82A9026F9}"/>
              </a:ext>
            </a:extLst>
          </p:cNvPr>
          <p:cNvPicPr>
            <a:picLocks noChangeAspect="1"/>
          </p:cNvPicPr>
          <p:nvPr/>
        </p:nvPicPr>
        <p:blipFill>
          <a:blip r:embed="rId3"/>
          <a:srcRect b="89063"/>
          <a:stretch/>
        </p:blipFill>
        <p:spPr>
          <a:xfrm>
            <a:off x="2980358" y="-2133665"/>
            <a:ext cx="17337554" cy="1422443"/>
          </a:xfrm>
          <a:prstGeom prst="rect">
            <a:avLst/>
          </a:prstGeom>
        </p:spPr>
      </p:pic>
      <p:pic>
        <p:nvPicPr>
          <p:cNvPr id="6" name="Picture 5">
            <a:extLst>
              <a:ext uri="{FF2B5EF4-FFF2-40B4-BE49-F238E27FC236}">
                <a16:creationId xmlns:a16="http://schemas.microsoft.com/office/drawing/2014/main" id="{CBF3D0D7-F820-2E97-3714-858258096885}"/>
              </a:ext>
            </a:extLst>
          </p:cNvPr>
          <p:cNvPicPr>
            <a:picLocks noChangeAspect="1"/>
          </p:cNvPicPr>
          <p:nvPr/>
        </p:nvPicPr>
        <p:blipFill>
          <a:blip r:embed="rId4"/>
          <a:stretch>
            <a:fillRect/>
          </a:stretch>
        </p:blipFill>
        <p:spPr>
          <a:xfrm>
            <a:off x="-36331" y="-1625798"/>
            <a:ext cx="18965911" cy="2438474"/>
          </a:xfrm>
          <a:prstGeom prst="rect">
            <a:avLst/>
          </a:prstGeom>
        </p:spPr>
      </p:pic>
      <p:sp>
        <p:nvSpPr>
          <p:cNvPr id="7" name="TextBox 6">
            <a:extLst>
              <a:ext uri="{FF2B5EF4-FFF2-40B4-BE49-F238E27FC236}">
                <a16:creationId xmlns:a16="http://schemas.microsoft.com/office/drawing/2014/main" id="{1B735FA7-1612-534E-254D-DF528330F469}"/>
              </a:ext>
            </a:extLst>
          </p:cNvPr>
          <p:cNvSpPr txBox="1"/>
          <p:nvPr/>
        </p:nvSpPr>
        <p:spPr>
          <a:xfrm>
            <a:off x="769716" y="-1581373"/>
            <a:ext cx="17337554" cy="1256094"/>
          </a:xfrm>
          <a:prstGeom prst="rect">
            <a:avLst/>
          </a:prstGeom>
        </p:spPr>
        <p:txBody>
          <a:bodyPr wrap="none" lIns="338677" tIns="0" rIns="338677" bIns="0" anchor="t"/>
          <a:lstStyle/>
          <a:p>
            <a:pPr algn="l"/>
            <a:r>
              <a:rPr lang="en-US" sz="9600" b="1" dirty="0">
                <a:solidFill>
                  <a:srgbClr val="FFFFFF"/>
                </a:solidFill>
                <a:effectLst>
                  <a:outerShdw dist="40000" dir="2700000">
                    <a:srgbClr val="000000">
                      <a:alpha val="90000"/>
                    </a:srgbClr>
                  </a:outerShdw>
                </a:effectLst>
                <a:latin typeface="LeagueGothic-Regular"/>
              </a:rPr>
              <a:t>THE FEARLESS SPEAKING SYSTEM</a:t>
            </a:r>
          </a:p>
        </p:txBody>
      </p:sp>
      <p:sp>
        <p:nvSpPr>
          <p:cNvPr id="8" name="TextBox 7">
            <a:extLst>
              <a:ext uri="{FF2B5EF4-FFF2-40B4-BE49-F238E27FC236}">
                <a16:creationId xmlns:a16="http://schemas.microsoft.com/office/drawing/2014/main" id="{1D810D71-380F-EB49-EA6A-BFED01D2D12D}"/>
              </a:ext>
            </a:extLst>
          </p:cNvPr>
          <p:cNvSpPr txBox="1"/>
          <p:nvPr/>
        </p:nvSpPr>
        <p:spPr>
          <a:xfrm>
            <a:off x="776492" y="-707586"/>
            <a:ext cx="17340263" cy="1256094"/>
          </a:xfrm>
          <a:prstGeom prst="rect">
            <a:avLst/>
          </a:prstGeom>
        </p:spPr>
        <p:txBody>
          <a:bodyPr wrap="none" lIns="338677" tIns="0" rIns="338677" bIns="0" anchor="t"/>
          <a:lstStyle/>
          <a:p>
            <a:pPr algn="ctr"/>
            <a:r>
              <a:rPr lang="en-US" sz="7200" b="1" dirty="0">
                <a:solidFill>
                  <a:srgbClr val="FFFFFF"/>
                </a:solidFill>
                <a:effectLst>
                  <a:outerShdw dist="40000" dir="2700000">
                    <a:srgbClr val="000000">
                      <a:alpha val="90000"/>
                    </a:srgbClr>
                  </a:outerShdw>
                </a:effectLst>
                <a:latin typeface="LeagueGothic-Regular"/>
              </a:rPr>
              <a:t>3</a:t>
            </a:r>
            <a:r>
              <a:rPr lang="en-US" sz="9600" b="1" dirty="0">
                <a:solidFill>
                  <a:srgbClr val="FFFFFF"/>
                </a:solidFill>
                <a:effectLst>
                  <a:outerShdw dist="40000" dir="2700000">
                    <a:srgbClr val="000000">
                      <a:alpha val="90000"/>
                    </a:srgbClr>
                  </a:outerShdw>
                </a:effectLst>
                <a:latin typeface="LeagueGothic-Regular"/>
              </a:rPr>
              <a:t>. </a:t>
            </a:r>
            <a:r>
              <a:rPr lang="en-US" sz="7200" b="1" dirty="0">
                <a:solidFill>
                  <a:schemeClr val="bg1"/>
                </a:solidFill>
              </a:rPr>
              <a:t>New Paradigm Presenting</a:t>
            </a:r>
            <a:endParaRPr lang="en-US" sz="9600" b="1" dirty="0">
              <a:solidFill>
                <a:srgbClr val="FFFFFF"/>
              </a:solidFill>
              <a:effectLst>
                <a:outerShdw dist="40000" dir="2700000">
                  <a:srgbClr val="000000">
                    <a:alpha val="90000"/>
                  </a:srgbClr>
                </a:outerShdw>
              </a:effectLst>
              <a:latin typeface="LeagueGothic-Regular"/>
            </a:endParaRPr>
          </a:p>
        </p:txBody>
      </p:sp>
    </p:spTree>
    <p:extLst>
      <p:ext uri="{BB962C8B-B14F-4D97-AF65-F5344CB8AC3E}">
        <p14:creationId xmlns:p14="http://schemas.microsoft.com/office/powerpoint/2010/main" val="1911762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5EAE59A-58CF-7EE6-840F-8DC8B84FEAC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C8A466-1623-835C-9C27-ABAE9C1DA178}"/>
              </a:ext>
            </a:extLst>
          </p:cNvPr>
          <p:cNvPicPr>
            <a:picLocks noChangeAspect="1"/>
          </p:cNvPicPr>
          <p:nvPr/>
        </p:nvPicPr>
        <p:blipFill>
          <a:blip r:embed="rId3"/>
          <a:srcRect l="38459" t="25717" r="20496" b="19557"/>
          <a:stretch/>
        </p:blipFill>
        <p:spPr>
          <a:xfrm>
            <a:off x="-1" y="-1625799"/>
            <a:ext cx="17340263" cy="13005197"/>
          </a:xfrm>
          <a:prstGeom prst="rect">
            <a:avLst/>
          </a:prstGeom>
        </p:spPr>
      </p:pic>
      <p:pic>
        <p:nvPicPr>
          <p:cNvPr id="3" name="Picture 2">
            <a:extLst>
              <a:ext uri="{FF2B5EF4-FFF2-40B4-BE49-F238E27FC236}">
                <a16:creationId xmlns:a16="http://schemas.microsoft.com/office/drawing/2014/main" id="{650619F8-C77D-E8BA-0138-CFCADCED7163}"/>
              </a:ext>
            </a:extLst>
          </p:cNvPr>
          <p:cNvPicPr>
            <a:picLocks noChangeAspect="1"/>
          </p:cNvPicPr>
          <p:nvPr/>
        </p:nvPicPr>
        <p:blipFill>
          <a:blip r:embed="rId4"/>
          <a:stretch>
            <a:fillRect/>
          </a:stretch>
        </p:blipFill>
        <p:spPr>
          <a:xfrm>
            <a:off x="-25693" y="-1625798"/>
            <a:ext cx="17411502" cy="2438474"/>
          </a:xfrm>
          <a:prstGeom prst="rect">
            <a:avLst/>
          </a:prstGeom>
        </p:spPr>
      </p:pic>
      <p:sp>
        <p:nvSpPr>
          <p:cNvPr id="4" name="TextBox 3">
            <a:extLst>
              <a:ext uri="{FF2B5EF4-FFF2-40B4-BE49-F238E27FC236}">
                <a16:creationId xmlns:a16="http://schemas.microsoft.com/office/drawing/2014/main" id="{10040335-5A0E-F765-5987-64DC8C398ED5}"/>
              </a:ext>
            </a:extLst>
          </p:cNvPr>
          <p:cNvSpPr txBox="1"/>
          <p:nvPr/>
        </p:nvSpPr>
        <p:spPr>
          <a:xfrm>
            <a:off x="-25693" y="-1625798"/>
            <a:ext cx="17340263" cy="1256094"/>
          </a:xfrm>
          <a:prstGeom prst="rect">
            <a:avLst/>
          </a:prstGeom>
        </p:spPr>
        <p:txBody>
          <a:bodyPr wrap="none" lIns="338677" tIns="0" rIns="338677" bIns="0" anchor="t"/>
          <a:lstStyle/>
          <a:p>
            <a:pPr algn="l"/>
            <a:r>
              <a:rPr lang="en-US" sz="9600" b="1" dirty="0">
                <a:solidFill>
                  <a:srgbClr val="FFFFFF"/>
                </a:solidFill>
                <a:effectLst>
                  <a:outerShdw dist="40000" dir="2700000">
                    <a:srgbClr val="000000">
                      <a:alpha val="90000"/>
                    </a:srgbClr>
                  </a:outerShdw>
                </a:effectLst>
                <a:latin typeface="LeagueGothic-Regular"/>
              </a:rPr>
              <a:t>THE FEARLESS SPEAKING SYSTEM</a:t>
            </a:r>
          </a:p>
        </p:txBody>
      </p:sp>
      <p:sp>
        <p:nvSpPr>
          <p:cNvPr id="7" name="TextBox 6">
            <a:extLst>
              <a:ext uri="{FF2B5EF4-FFF2-40B4-BE49-F238E27FC236}">
                <a16:creationId xmlns:a16="http://schemas.microsoft.com/office/drawing/2014/main" id="{80741AA3-2550-509D-B2CE-A8330FE5F7B6}"/>
              </a:ext>
            </a:extLst>
          </p:cNvPr>
          <p:cNvSpPr txBox="1"/>
          <p:nvPr/>
        </p:nvSpPr>
        <p:spPr>
          <a:xfrm>
            <a:off x="-25693" y="-678997"/>
            <a:ext cx="17340263" cy="1256094"/>
          </a:xfrm>
          <a:prstGeom prst="rect">
            <a:avLst/>
          </a:prstGeom>
        </p:spPr>
        <p:txBody>
          <a:bodyPr wrap="none" lIns="338677" tIns="0" rIns="338677" bIns="0" anchor="t"/>
          <a:lstStyle/>
          <a:p>
            <a:pPr algn="ctr"/>
            <a:r>
              <a:rPr lang="en-US" sz="7200" b="1" dirty="0">
                <a:solidFill>
                  <a:srgbClr val="FFFFFF"/>
                </a:solidFill>
                <a:effectLst>
                  <a:outerShdw dist="40000" dir="2700000">
                    <a:srgbClr val="000000">
                      <a:alpha val="90000"/>
                    </a:srgbClr>
                  </a:outerShdw>
                </a:effectLst>
                <a:latin typeface="LeagueGothic-Regular"/>
              </a:rPr>
              <a:t>4</a:t>
            </a:r>
            <a:r>
              <a:rPr lang="en-US" sz="9600" b="1" dirty="0">
                <a:solidFill>
                  <a:srgbClr val="FFFFFF"/>
                </a:solidFill>
                <a:effectLst>
                  <a:outerShdw dist="40000" dir="2700000">
                    <a:srgbClr val="000000">
                      <a:alpha val="90000"/>
                    </a:srgbClr>
                  </a:outerShdw>
                </a:effectLst>
                <a:latin typeface="LeagueGothic-Regular"/>
              </a:rPr>
              <a:t>. </a:t>
            </a:r>
            <a:r>
              <a:rPr lang="en-US" sz="7200" b="1" dirty="0">
                <a:solidFill>
                  <a:schemeClr val="bg1"/>
                </a:solidFill>
              </a:rPr>
              <a:t>Excellence with Ease</a:t>
            </a:r>
            <a:endParaRPr lang="en-US" sz="9600" b="1" dirty="0">
              <a:solidFill>
                <a:srgbClr val="FFFFFF"/>
              </a:solidFill>
              <a:effectLst>
                <a:outerShdw dist="40000" dir="2700000">
                  <a:srgbClr val="000000">
                    <a:alpha val="90000"/>
                  </a:srgbClr>
                </a:outerShdw>
              </a:effectLst>
              <a:latin typeface="LeagueGothic-Regular"/>
            </a:endParaRPr>
          </a:p>
        </p:txBody>
      </p:sp>
      <p:sp>
        <p:nvSpPr>
          <p:cNvPr id="6" name="TextBox 5">
            <a:extLst>
              <a:ext uri="{FF2B5EF4-FFF2-40B4-BE49-F238E27FC236}">
                <a16:creationId xmlns:a16="http://schemas.microsoft.com/office/drawing/2014/main" id="{799B1CE0-9D09-71CB-B8D2-044260DAE676}"/>
              </a:ext>
            </a:extLst>
          </p:cNvPr>
          <p:cNvSpPr txBox="1"/>
          <p:nvPr/>
        </p:nvSpPr>
        <p:spPr>
          <a:xfrm>
            <a:off x="25694" y="4566491"/>
            <a:ext cx="17288877" cy="2554674"/>
          </a:xfrm>
          <a:prstGeom prst="rect">
            <a:avLst/>
          </a:prstGeom>
          <a:noFill/>
        </p:spPr>
        <p:txBody>
          <a:bodyPr wrap="square">
            <a:spAutoFit/>
          </a:bodyPr>
          <a:lstStyle/>
          <a:p>
            <a:pPr algn="ctr"/>
            <a:r>
              <a:rPr lang="en-US" sz="12801" b="1" dirty="0">
                <a:solidFill>
                  <a:schemeClr val="bg1"/>
                </a:solidFill>
              </a:rPr>
              <a:t>Enjoyment?</a:t>
            </a:r>
          </a:p>
          <a:p>
            <a:pPr algn="ctr">
              <a:buFont typeface="+mj-lt"/>
              <a:buAutoNum type="arabicPeriod"/>
            </a:pPr>
            <a:endParaRPr lang="en-US" sz="3200" dirty="0">
              <a:solidFill>
                <a:schemeClr val="bg1"/>
              </a:solidFill>
            </a:endParaRPr>
          </a:p>
        </p:txBody>
      </p:sp>
    </p:spTree>
    <p:extLst>
      <p:ext uri="{BB962C8B-B14F-4D97-AF65-F5344CB8AC3E}">
        <p14:creationId xmlns:p14="http://schemas.microsoft.com/office/powerpoint/2010/main" val="966960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25800"/>
            <a:ext cx="17340263" cy="13005197"/>
          </a:xfrm>
          <a:prstGeom prst="rect">
            <a:avLst/>
          </a:prstGeom>
        </p:spPr>
      </p:pic>
      <p:pic>
        <p:nvPicPr>
          <p:cNvPr id="3" name="Picture 2"/>
          <p:cNvPicPr>
            <a:picLocks noChangeAspect="1"/>
          </p:cNvPicPr>
          <p:nvPr/>
        </p:nvPicPr>
        <p:blipFill>
          <a:blip r:embed="rId4"/>
          <a:stretch>
            <a:fillRect/>
          </a:stretch>
        </p:blipFill>
        <p:spPr>
          <a:xfrm>
            <a:off x="-1" y="-1625798"/>
            <a:ext cx="17340263" cy="0"/>
          </a:xfrm>
          <a:prstGeom prst="rect">
            <a:avLst/>
          </a:prstGeom>
        </p:spPr>
      </p:pic>
      <p:pic>
        <p:nvPicPr>
          <p:cNvPr id="4" name="Picture 3"/>
          <p:cNvPicPr>
            <a:picLocks noChangeAspect="1"/>
          </p:cNvPicPr>
          <p:nvPr/>
        </p:nvPicPr>
        <p:blipFill>
          <a:blip r:embed="rId4"/>
          <a:stretch>
            <a:fillRect/>
          </a:stretch>
        </p:blipFill>
        <p:spPr>
          <a:xfrm>
            <a:off x="-1" y="-1625798"/>
            <a:ext cx="17340263" cy="0"/>
          </a:xfrm>
          <a:prstGeom prst="rect">
            <a:avLst/>
          </a:prstGeom>
        </p:spPr>
      </p:pic>
      <p:sp>
        <p:nvSpPr>
          <p:cNvPr id="5" name="TextBox 4"/>
          <p:cNvSpPr txBox="1"/>
          <p:nvPr/>
        </p:nvSpPr>
        <p:spPr>
          <a:xfrm>
            <a:off x="-1" y="-1625799"/>
            <a:ext cx="17340263" cy="3657712"/>
          </a:xfrm>
          <a:prstGeom prst="rect">
            <a:avLst/>
          </a:prstGeom>
        </p:spPr>
        <p:txBody>
          <a:bodyPr wrap="none" lIns="338677" tIns="0" rIns="338677" bIns="0" anchor="t"/>
          <a:lstStyle/>
          <a:p>
            <a:pPr algn="ctr"/>
            <a:endParaRPr sz="2400"/>
          </a:p>
        </p:txBody>
      </p:sp>
      <p:sp>
        <p:nvSpPr>
          <p:cNvPr id="6" name="TextBox 5"/>
          <p:cNvSpPr txBox="1"/>
          <p:nvPr/>
        </p:nvSpPr>
        <p:spPr>
          <a:xfrm>
            <a:off x="0" y="-1269353"/>
            <a:ext cx="17340263" cy="2159197"/>
          </a:xfrm>
          <a:prstGeom prst="rect">
            <a:avLst/>
          </a:prstGeom>
        </p:spPr>
        <p:txBody>
          <a:bodyPr wrap="none" lIns="338677" tIns="0" rIns="338677" bIns="0" anchor="t"/>
          <a:lstStyle/>
          <a:p>
            <a:pPr algn="ctr"/>
            <a:endParaRPr lang="en-US" sz="16600" b="1" dirty="0">
              <a:solidFill>
                <a:srgbClr val="FFFFFF"/>
              </a:solidFill>
              <a:effectLst>
                <a:outerShdw dist="40000" dir="2700000">
                  <a:srgbClr val="000000">
                    <a:alpha val="90000"/>
                  </a:srgbClr>
                </a:outerShdw>
              </a:effectLst>
              <a:latin typeface="Franklin Gothic Demi" panose="020B0703020102020204" pitchFamily="34" charset="0"/>
            </a:endParaRPr>
          </a:p>
        </p:txBody>
      </p:sp>
    </p:spTree>
    <p:extLst>
      <p:ext uri="{BB962C8B-B14F-4D97-AF65-F5344CB8AC3E}">
        <p14:creationId xmlns:p14="http://schemas.microsoft.com/office/powerpoint/2010/main" val="16612851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8A5E597-3B9F-4AD7-C69A-443885358C8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69601FC-15B5-C7E5-6D04-A55F463C5435}"/>
              </a:ext>
            </a:extLst>
          </p:cNvPr>
          <p:cNvPicPr>
            <a:picLocks noChangeAspect="1"/>
          </p:cNvPicPr>
          <p:nvPr/>
        </p:nvPicPr>
        <p:blipFill>
          <a:blip r:embed="rId3"/>
          <a:stretch>
            <a:fillRect/>
          </a:stretch>
        </p:blipFill>
        <p:spPr>
          <a:xfrm>
            <a:off x="1354" y="-1625799"/>
            <a:ext cx="17337554" cy="13005197"/>
          </a:xfrm>
          <a:prstGeom prst="rect">
            <a:avLst/>
          </a:prstGeom>
        </p:spPr>
      </p:pic>
      <p:pic>
        <p:nvPicPr>
          <p:cNvPr id="3" name="Picture 2">
            <a:extLst>
              <a:ext uri="{FF2B5EF4-FFF2-40B4-BE49-F238E27FC236}">
                <a16:creationId xmlns:a16="http://schemas.microsoft.com/office/drawing/2014/main" id="{FE2B790F-5632-C3F9-AEF3-5C0914418CA7}"/>
              </a:ext>
            </a:extLst>
          </p:cNvPr>
          <p:cNvPicPr>
            <a:picLocks noChangeAspect="1"/>
          </p:cNvPicPr>
          <p:nvPr/>
        </p:nvPicPr>
        <p:blipFill>
          <a:blip r:embed="rId4"/>
          <a:stretch>
            <a:fillRect/>
          </a:stretch>
        </p:blipFill>
        <p:spPr>
          <a:xfrm>
            <a:off x="25693" y="-1625798"/>
            <a:ext cx="17360116" cy="1877625"/>
          </a:xfrm>
          <a:prstGeom prst="rect">
            <a:avLst/>
          </a:prstGeom>
        </p:spPr>
      </p:pic>
      <p:sp>
        <p:nvSpPr>
          <p:cNvPr id="4" name="TextBox 3">
            <a:extLst>
              <a:ext uri="{FF2B5EF4-FFF2-40B4-BE49-F238E27FC236}">
                <a16:creationId xmlns:a16="http://schemas.microsoft.com/office/drawing/2014/main" id="{D6FACC0A-CE4B-863D-E540-BA661E819FEF}"/>
              </a:ext>
            </a:extLst>
          </p:cNvPr>
          <p:cNvSpPr txBox="1"/>
          <p:nvPr/>
        </p:nvSpPr>
        <p:spPr>
          <a:xfrm>
            <a:off x="25693" y="-1361630"/>
            <a:ext cx="17340263" cy="1613457"/>
          </a:xfrm>
          <a:prstGeom prst="rect">
            <a:avLst/>
          </a:prstGeom>
        </p:spPr>
        <p:txBody>
          <a:bodyPr wrap="none" lIns="338677" tIns="0" rIns="338677" bIns="0" anchor="t"/>
          <a:lstStyle/>
          <a:p>
            <a:pPr algn="l"/>
            <a:r>
              <a:rPr lang="en-US" sz="9734" b="1" dirty="0">
                <a:solidFill>
                  <a:srgbClr val="FFFFFF"/>
                </a:solidFill>
                <a:effectLst>
                  <a:outerShdw dist="40000" dir="2700000">
                    <a:srgbClr val="000000">
                      <a:alpha val="90000"/>
                    </a:srgbClr>
                  </a:outerShdw>
                </a:effectLst>
                <a:latin typeface="LeagueGothic-Regular"/>
              </a:rPr>
              <a:t>THE FEARLESS SPEAKING SYSTEM</a:t>
            </a:r>
          </a:p>
        </p:txBody>
      </p:sp>
      <p:pic>
        <p:nvPicPr>
          <p:cNvPr id="2" name="Picture 1">
            <a:extLst>
              <a:ext uri="{FF2B5EF4-FFF2-40B4-BE49-F238E27FC236}">
                <a16:creationId xmlns:a16="http://schemas.microsoft.com/office/drawing/2014/main" id="{8016EC1A-40AE-DEC2-E6B0-AAE2659FA62B}"/>
              </a:ext>
            </a:extLst>
          </p:cNvPr>
          <p:cNvPicPr>
            <a:picLocks noChangeAspect="1"/>
          </p:cNvPicPr>
          <p:nvPr/>
        </p:nvPicPr>
        <p:blipFill>
          <a:blip r:embed="rId5"/>
          <a:stretch>
            <a:fillRect/>
          </a:stretch>
        </p:blipFill>
        <p:spPr>
          <a:xfrm>
            <a:off x="675308" y="507488"/>
            <a:ext cx="15989649" cy="8738624"/>
          </a:xfrm>
          <a:prstGeom prst="rect">
            <a:avLst/>
          </a:prstGeom>
        </p:spPr>
      </p:pic>
      <p:sp>
        <p:nvSpPr>
          <p:cNvPr id="6" name="TextBox 5">
            <a:extLst>
              <a:ext uri="{FF2B5EF4-FFF2-40B4-BE49-F238E27FC236}">
                <a16:creationId xmlns:a16="http://schemas.microsoft.com/office/drawing/2014/main" id="{FF6BA13C-E926-2827-5508-0283890D504E}"/>
              </a:ext>
            </a:extLst>
          </p:cNvPr>
          <p:cNvSpPr txBox="1"/>
          <p:nvPr/>
        </p:nvSpPr>
        <p:spPr>
          <a:xfrm>
            <a:off x="1049900" y="1523900"/>
            <a:ext cx="16695421" cy="5878917"/>
          </a:xfrm>
          <a:prstGeom prst="rect">
            <a:avLst/>
          </a:prstGeom>
          <a:noFill/>
        </p:spPr>
        <p:txBody>
          <a:bodyPr wrap="square">
            <a:spAutoFit/>
          </a:bodyPr>
          <a:lstStyle/>
          <a:p>
            <a:r>
              <a:rPr lang="en-US" sz="8800" b="1" dirty="0">
                <a:solidFill>
                  <a:schemeClr val="bg1"/>
                </a:solidFill>
              </a:rPr>
              <a:t>The ‘Neuro-Confidence System’</a:t>
            </a:r>
          </a:p>
          <a:p>
            <a:r>
              <a:rPr lang="en-US" sz="5867" b="1" dirty="0">
                <a:solidFill>
                  <a:schemeClr val="bg1"/>
                </a:solidFill>
              </a:rPr>
              <a:t>Step 1: Dissolve Fear First</a:t>
            </a:r>
            <a:endParaRPr lang="en-US" sz="5867" dirty="0">
              <a:solidFill>
                <a:schemeClr val="bg1"/>
              </a:solidFill>
            </a:endParaRPr>
          </a:p>
          <a:p>
            <a:r>
              <a:rPr lang="en-US" sz="5867" b="1" dirty="0">
                <a:solidFill>
                  <a:schemeClr val="bg1"/>
                </a:solidFill>
              </a:rPr>
              <a:t>Step 2: Cultivate Congruent Confidence</a:t>
            </a:r>
            <a:endParaRPr lang="en-US" sz="5867" dirty="0">
              <a:solidFill>
                <a:schemeClr val="bg1"/>
              </a:solidFill>
            </a:endParaRPr>
          </a:p>
          <a:p>
            <a:r>
              <a:rPr lang="en-US" sz="5867" b="1" dirty="0">
                <a:solidFill>
                  <a:schemeClr val="bg1"/>
                </a:solidFill>
              </a:rPr>
              <a:t>Step 3: New Paradigm Presenting</a:t>
            </a:r>
            <a:endParaRPr lang="en-US" sz="5867" dirty="0">
              <a:solidFill>
                <a:schemeClr val="bg1"/>
              </a:solidFill>
            </a:endParaRPr>
          </a:p>
          <a:p>
            <a:r>
              <a:rPr lang="en-US" sz="5867" b="1" dirty="0">
                <a:solidFill>
                  <a:schemeClr val="bg1"/>
                </a:solidFill>
              </a:rPr>
              <a:t>Step 4: Excellence with Ease</a:t>
            </a:r>
            <a:endParaRPr lang="en-US" sz="5867" dirty="0">
              <a:solidFill>
                <a:schemeClr val="bg1"/>
              </a:solidFill>
            </a:endParaRPr>
          </a:p>
          <a:p>
            <a:endParaRPr lang="en-US" sz="5334" dirty="0">
              <a:solidFill>
                <a:schemeClr val="bg1"/>
              </a:solidFill>
            </a:endParaRPr>
          </a:p>
        </p:txBody>
      </p:sp>
    </p:spTree>
    <p:extLst>
      <p:ext uri="{BB962C8B-B14F-4D97-AF65-F5344CB8AC3E}">
        <p14:creationId xmlns:p14="http://schemas.microsoft.com/office/powerpoint/2010/main" val="211055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E10E7E7-792A-0C32-855F-6A6D573E1638}"/>
            </a:ext>
          </a:extLst>
        </p:cNvPr>
        <p:cNvGrpSpPr/>
        <p:nvPr/>
      </p:nvGrpSpPr>
      <p:grpSpPr>
        <a:xfrm>
          <a:off x="0" y="0"/>
          <a:ext cx="0" cy="0"/>
          <a:chOff x="0" y="0"/>
          <a:chExt cx="0" cy="0"/>
        </a:xfrm>
      </p:grpSpPr>
      <p:pic>
        <p:nvPicPr>
          <p:cNvPr id="5" name="Picture 4" descr="A full moon over clouds&#10;&#10;AI-generated content may be incorrect.">
            <a:extLst>
              <a:ext uri="{FF2B5EF4-FFF2-40B4-BE49-F238E27FC236}">
                <a16:creationId xmlns:a16="http://schemas.microsoft.com/office/drawing/2014/main" id="{5DD6F398-EAB6-A089-ECF6-C068463BC3C0}"/>
              </a:ext>
            </a:extLst>
          </p:cNvPr>
          <p:cNvPicPr>
            <a:picLocks noChangeAspect="1"/>
          </p:cNvPicPr>
          <p:nvPr/>
        </p:nvPicPr>
        <p:blipFill>
          <a:blip r:embed="rId3" cstate="print">
            <a:extLst>
              <a:ext uri="{28A0092B-C50C-407E-A947-70E740481C1C}">
                <a14:useLocalDpi xmlns:a14="http://schemas.microsoft.com/office/drawing/2010/main" val="0"/>
              </a:ext>
            </a:extLst>
          </a:blip>
          <a:srcRect t="20141" b="21070"/>
          <a:stretch/>
        </p:blipFill>
        <p:spPr>
          <a:xfrm>
            <a:off x="10936" y="-1625799"/>
            <a:ext cx="17340263" cy="13005197"/>
          </a:xfrm>
          <a:prstGeom prst="rect">
            <a:avLst/>
          </a:prstGeom>
        </p:spPr>
      </p:pic>
      <p:pic>
        <p:nvPicPr>
          <p:cNvPr id="6" name="Picture 5">
            <a:extLst>
              <a:ext uri="{FF2B5EF4-FFF2-40B4-BE49-F238E27FC236}">
                <a16:creationId xmlns:a16="http://schemas.microsoft.com/office/drawing/2014/main" id="{3B0FB085-76C8-2AA1-53ED-C76C3151ABA0}"/>
              </a:ext>
            </a:extLst>
          </p:cNvPr>
          <p:cNvPicPr>
            <a:picLocks noChangeAspect="1"/>
          </p:cNvPicPr>
          <p:nvPr/>
        </p:nvPicPr>
        <p:blipFill>
          <a:blip r:embed="rId4"/>
          <a:stretch>
            <a:fillRect/>
          </a:stretch>
        </p:blipFill>
        <p:spPr>
          <a:xfrm>
            <a:off x="-30789" y="-150521"/>
            <a:ext cx="17360116" cy="1877625"/>
          </a:xfrm>
          <a:prstGeom prst="rect">
            <a:avLst/>
          </a:prstGeom>
        </p:spPr>
      </p:pic>
      <p:sp>
        <p:nvSpPr>
          <p:cNvPr id="7" name="TextBox 6">
            <a:extLst>
              <a:ext uri="{FF2B5EF4-FFF2-40B4-BE49-F238E27FC236}">
                <a16:creationId xmlns:a16="http://schemas.microsoft.com/office/drawing/2014/main" id="{A06EC771-D0AC-4077-94F3-133AD3941360}"/>
              </a:ext>
            </a:extLst>
          </p:cNvPr>
          <p:cNvSpPr txBox="1"/>
          <p:nvPr/>
        </p:nvSpPr>
        <p:spPr>
          <a:xfrm>
            <a:off x="-169339" y="113649"/>
            <a:ext cx="17340263" cy="1613457"/>
          </a:xfrm>
          <a:prstGeom prst="rect">
            <a:avLst/>
          </a:prstGeom>
        </p:spPr>
        <p:txBody>
          <a:bodyPr wrap="none" lIns="338677" tIns="0" rIns="338677" bIns="0" anchor="t"/>
          <a:lstStyle/>
          <a:p>
            <a:pPr algn="ctr"/>
            <a:r>
              <a:rPr lang="en-US" sz="8800" b="1" dirty="0">
                <a:solidFill>
                  <a:srgbClr val="FFFFFF"/>
                </a:solidFill>
                <a:effectLst>
                  <a:outerShdw dist="40000" dir="2700000">
                    <a:srgbClr val="000000">
                      <a:alpha val="90000"/>
                    </a:srgbClr>
                  </a:outerShdw>
                </a:effectLst>
                <a:latin typeface="LeagueGothic-Regular"/>
              </a:rPr>
              <a:t>When Everything is Said and Done…</a:t>
            </a:r>
          </a:p>
        </p:txBody>
      </p:sp>
      <p:sp>
        <p:nvSpPr>
          <p:cNvPr id="9" name="TextBox 8">
            <a:extLst>
              <a:ext uri="{FF2B5EF4-FFF2-40B4-BE49-F238E27FC236}">
                <a16:creationId xmlns:a16="http://schemas.microsoft.com/office/drawing/2014/main" id="{27B33C23-02C6-6197-E158-F745A85FF4B7}"/>
              </a:ext>
            </a:extLst>
          </p:cNvPr>
          <p:cNvSpPr txBox="1"/>
          <p:nvPr/>
        </p:nvSpPr>
        <p:spPr>
          <a:xfrm>
            <a:off x="497081" y="2382736"/>
            <a:ext cx="16832247" cy="5345566"/>
          </a:xfrm>
          <a:prstGeom prst="rect">
            <a:avLst/>
          </a:prstGeom>
          <a:noFill/>
        </p:spPr>
        <p:txBody>
          <a:bodyPr wrap="square">
            <a:spAutoFit/>
          </a:bodyPr>
          <a:lstStyle/>
          <a:p>
            <a:pPr>
              <a:buFont typeface="Arial" panose="020B0604020202020204" pitchFamily="34" charset="0"/>
              <a:buChar char="•"/>
            </a:pPr>
            <a:r>
              <a:rPr lang="en-US" sz="4267" dirty="0">
                <a:solidFill>
                  <a:schemeClr val="bg1"/>
                </a:solidFill>
              </a:rPr>
              <a:t>Dissolved fear and feel calm.</a:t>
            </a:r>
          </a:p>
          <a:p>
            <a:pPr>
              <a:buFont typeface="Arial" panose="020B0604020202020204" pitchFamily="34" charset="0"/>
              <a:buChar char="•"/>
            </a:pPr>
            <a:endParaRPr lang="en-US" sz="4267" dirty="0">
              <a:solidFill>
                <a:schemeClr val="bg1"/>
              </a:solidFill>
            </a:endParaRPr>
          </a:p>
          <a:p>
            <a:pPr>
              <a:buFont typeface="Arial" panose="020B0604020202020204" pitchFamily="34" charset="0"/>
              <a:buChar char="•"/>
            </a:pPr>
            <a:r>
              <a:rPr lang="en-US" sz="4267" dirty="0">
                <a:solidFill>
                  <a:schemeClr val="bg1"/>
                </a:solidFill>
              </a:rPr>
              <a:t>Leadership speaking and style enhanced with Congruent Confidence.</a:t>
            </a:r>
          </a:p>
          <a:p>
            <a:pPr>
              <a:buFont typeface="Arial" panose="020B0604020202020204" pitchFamily="34" charset="0"/>
              <a:buChar char="•"/>
            </a:pPr>
            <a:endParaRPr lang="en-US" sz="4267" dirty="0">
              <a:solidFill>
                <a:schemeClr val="bg1"/>
              </a:solidFill>
            </a:endParaRPr>
          </a:p>
          <a:p>
            <a:pPr>
              <a:buFont typeface="Arial" panose="020B0604020202020204" pitchFamily="34" charset="0"/>
              <a:buChar char="•"/>
            </a:pPr>
            <a:r>
              <a:rPr lang="en-US" sz="4267" dirty="0">
                <a:solidFill>
                  <a:schemeClr val="bg1"/>
                </a:solidFill>
              </a:rPr>
              <a:t>Message resonating deeply with the audience, thanks to your New Paradigm Presenting.</a:t>
            </a:r>
          </a:p>
          <a:p>
            <a:pPr>
              <a:buFont typeface="Arial" panose="020B0604020202020204" pitchFamily="34" charset="0"/>
              <a:buChar char="•"/>
            </a:pPr>
            <a:endParaRPr lang="en-US" sz="4267" dirty="0">
              <a:solidFill>
                <a:schemeClr val="bg1"/>
              </a:solidFill>
            </a:endParaRPr>
          </a:p>
          <a:p>
            <a:pPr>
              <a:buFont typeface="Arial" panose="020B0604020202020204" pitchFamily="34" charset="0"/>
              <a:buChar char="•"/>
            </a:pPr>
            <a:r>
              <a:rPr lang="en-US" sz="4267" dirty="0">
                <a:solidFill>
                  <a:schemeClr val="bg1"/>
                </a:solidFill>
              </a:rPr>
              <a:t>Enjoy designing, speaking and connecting with your audience.</a:t>
            </a:r>
          </a:p>
        </p:txBody>
      </p:sp>
    </p:spTree>
    <p:extLst>
      <p:ext uri="{BB962C8B-B14F-4D97-AF65-F5344CB8AC3E}">
        <p14:creationId xmlns:p14="http://schemas.microsoft.com/office/powerpoint/2010/main" val="24078334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A57E36F-812B-F1A8-5EC7-23F8CFFFF22E}"/>
            </a:ext>
          </a:extLst>
        </p:cNvPr>
        <p:cNvGrpSpPr/>
        <p:nvPr/>
      </p:nvGrpSpPr>
      <p:grpSpPr>
        <a:xfrm>
          <a:off x="0" y="0"/>
          <a:ext cx="0" cy="0"/>
          <a:chOff x="0" y="0"/>
          <a:chExt cx="0" cy="0"/>
        </a:xfrm>
      </p:grpSpPr>
      <p:pic>
        <p:nvPicPr>
          <p:cNvPr id="5" name="Picture 4" descr="A full moon over clouds&#10;&#10;AI-generated content may be incorrect.">
            <a:extLst>
              <a:ext uri="{FF2B5EF4-FFF2-40B4-BE49-F238E27FC236}">
                <a16:creationId xmlns:a16="http://schemas.microsoft.com/office/drawing/2014/main" id="{A18AC73E-6DD0-D79A-DA9C-226DAA7DD082}"/>
              </a:ext>
            </a:extLst>
          </p:cNvPr>
          <p:cNvPicPr>
            <a:picLocks noChangeAspect="1"/>
          </p:cNvPicPr>
          <p:nvPr/>
        </p:nvPicPr>
        <p:blipFill>
          <a:blip r:embed="rId3" cstate="print">
            <a:extLst>
              <a:ext uri="{28A0092B-C50C-407E-A947-70E740481C1C}">
                <a14:useLocalDpi xmlns:a14="http://schemas.microsoft.com/office/drawing/2010/main" val="0"/>
              </a:ext>
            </a:extLst>
          </a:blip>
          <a:srcRect t="20141" b="21070"/>
          <a:stretch/>
        </p:blipFill>
        <p:spPr>
          <a:xfrm>
            <a:off x="10936" y="-1625799"/>
            <a:ext cx="17340263" cy="13005197"/>
          </a:xfrm>
          <a:prstGeom prst="rect">
            <a:avLst/>
          </a:prstGeom>
        </p:spPr>
      </p:pic>
      <p:pic>
        <p:nvPicPr>
          <p:cNvPr id="6" name="Picture 5">
            <a:extLst>
              <a:ext uri="{FF2B5EF4-FFF2-40B4-BE49-F238E27FC236}">
                <a16:creationId xmlns:a16="http://schemas.microsoft.com/office/drawing/2014/main" id="{D92511A2-52FB-0CB7-F1A6-C4EDA782296D}"/>
              </a:ext>
            </a:extLst>
          </p:cNvPr>
          <p:cNvPicPr>
            <a:picLocks noChangeAspect="1"/>
          </p:cNvPicPr>
          <p:nvPr/>
        </p:nvPicPr>
        <p:blipFill>
          <a:blip r:embed="rId4"/>
          <a:stretch>
            <a:fillRect/>
          </a:stretch>
        </p:blipFill>
        <p:spPr>
          <a:xfrm>
            <a:off x="-30789" y="-150521"/>
            <a:ext cx="17360116" cy="1877625"/>
          </a:xfrm>
          <a:prstGeom prst="rect">
            <a:avLst/>
          </a:prstGeom>
        </p:spPr>
      </p:pic>
      <p:sp>
        <p:nvSpPr>
          <p:cNvPr id="7" name="TextBox 6">
            <a:extLst>
              <a:ext uri="{FF2B5EF4-FFF2-40B4-BE49-F238E27FC236}">
                <a16:creationId xmlns:a16="http://schemas.microsoft.com/office/drawing/2014/main" id="{556F72C9-6DD3-87DD-574A-0CB647BB45B2}"/>
              </a:ext>
            </a:extLst>
          </p:cNvPr>
          <p:cNvSpPr txBox="1"/>
          <p:nvPr/>
        </p:nvSpPr>
        <p:spPr>
          <a:xfrm>
            <a:off x="-169339" y="113649"/>
            <a:ext cx="17340263" cy="1613457"/>
          </a:xfrm>
          <a:prstGeom prst="rect">
            <a:avLst/>
          </a:prstGeom>
        </p:spPr>
        <p:txBody>
          <a:bodyPr wrap="none" lIns="338677" tIns="0" rIns="338677" bIns="0" anchor="t"/>
          <a:lstStyle/>
          <a:p>
            <a:pPr algn="ctr"/>
            <a:r>
              <a:rPr lang="en-US" sz="8800" b="1" dirty="0">
                <a:solidFill>
                  <a:srgbClr val="FFFFFF"/>
                </a:solidFill>
                <a:effectLst>
                  <a:outerShdw dist="40000" dir="2700000">
                    <a:srgbClr val="000000">
                      <a:alpha val="90000"/>
                    </a:srgbClr>
                  </a:outerShdw>
                </a:effectLst>
                <a:latin typeface="LeagueGothic-Regular"/>
              </a:rPr>
              <a:t>When Everything is Said and Done…</a:t>
            </a:r>
          </a:p>
        </p:txBody>
      </p:sp>
      <p:sp>
        <p:nvSpPr>
          <p:cNvPr id="9" name="TextBox 8">
            <a:extLst>
              <a:ext uri="{FF2B5EF4-FFF2-40B4-BE49-F238E27FC236}">
                <a16:creationId xmlns:a16="http://schemas.microsoft.com/office/drawing/2014/main" id="{E4A20ACA-2F2C-C8A1-227F-509CA6E2263B}"/>
              </a:ext>
            </a:extLst>
          </p:cNvPr>
          <p:cNvSpPr txBox="1"/>
          <p:nvPr/>
        </p:nvSpPr>
        <p:spPr>
          <a:xfrm>
            <a:off x="-12315" y="3830331"/>
            <a:ext cx="17318392" cy="3457613"/>
          </a:xfrm>
          <a:prstGeom prst="rect">
            <a:avLst/>
          </a:prstGeom>
          <a:noFill/>
        </p:spPr>
        <p:txBody>
          <a:bodyPr wrap="square">
            <a:spAutoFit/>
          </a:bodyPr>
          <a:lstStyle/>
          <a:p>
            <a:pPr>
              <a:buFont typeface="Arial" panose="020B0604020202020204" pitchFamily="34" charset="0"/>
              <a:buChar char="•"/>
            </a:pPr>
            <a:endParaRPr lang="en-US" sz="4267" dirty="0">
              <a:solidFill>
                <a:schemeClr val="bg1"/>
              </a:solidFill>
            </a:endParaRPr>
          </a:p>
          <a:p>
            <a:pPr algn="ctr"/>
            <a:r>
              <a:rPr lang="en-US" sz="5867" b="1" dirty="0">
                <a:solidFill>
                  <a:schemeClr val="bg1"/>
                </a:solidFill>
              </a:rPr>
              <a:t>AND…</a:t>
            </a:r>
          </a:p>
          <a:p>
            <a:pPr algn="ctr"/>
            <a:r>
              <a:rPr lang="en-US" sz="5867" b="1" dirty="0">
                <a:solidFill>
                  <a:schemeClr val="bg1"/>
                </a:solidFill>
              </a:rPr>
              <a:t>you’ll finally become the confident, inspiring leader </a:t>
            </a:r>
          </a:p>
          <a:p>
            <a:pPr algn="ctr"/>
            <a:r>
              <a:rPr lang="en-US" sz="5867" b="1" dirty="0">
                <a:solidFill>
                  <a:schemeClr val="bg1"/>
                </a:solidFill>
              </a:rPr>
              <a:t>you’ve always known you could be.</a:t>
            </a:r>
          </a:p>
        </p:txBody>
      </p:sp>
    </p:spTree>
    <p:extLst>
      <p:ext uri="{BB962C8B-B14F-4D97-AF65-F5344CB8AC3E}">
        <p14:creationId xmlns:p14="http://schemas.microsoft.com/office/powerpoint/2010/main" val="1023735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693" y="-1625798"/>
            <a:ext cx="17360116" cy="2032062"/>
          </a:xfrm>
          <a:prstGeom prst="rect">
            <a:avLst/>
          </a:prstGeom>
        </p:spPr>
      </p:pic>
      <p:sp>
        <p:nvSpPr>
          <p:cNvPr id="4" name="TextBox 3"/>
          <p:cNvSpPr txBox="1"/>
          <p:nvPr/>
        </p:nvSpPr>
        <p:spPr>
          <a:xfrm>
            <a:off x="-25693" y="-1459449"/>
            <a:ext cx="17340263" cy="1613457"/>
          </a:xfrm>
          <a:prstGeom prst="rect">
            <a:avLst/>
          </a:prstGeom>
        </p:spPr>
        <p:txBody>
          <a:bodyPr wrap="none" lIns="338677" tIns="0" rIns="338677" bIns="0" anchor="t"/>
          <a:lstStyle/>
          <a:p>
            <a:pPr algn="l"/>
            <a:r>
              <a:rPr lang="en-US" sz="8000" b="1" dirty="0">
                <a:solidFill>
                  <a:srgbClr val="FFFFFF"/>
                </a:solidFill>
                <a:effectLst>
                  <a:outerShdw dist="40000" dir="2700000">
                    <a:srgbClr val="000000">
                      <a:alpha val="90000"/>
                    </a:srgbClr>
                  </a:outerShdw>
                </a:effectLst>
                <a:latin typeface="LeagueGothic-Regular"/>
              </a:rPr>
              <a:t>When everything is said and done. </a:t>
            </a:r>
            <a:r>
              <a:rPr lang="en-US" sz="9734" b="1" dirty="0">
                <a:solidFill>
                  <a:srgbClr val="FFFFFF"/>
                </a:solidFill>
                <a:effectLst>
                  <a:outerShdw dist="40000" dir="2700000">
                    <a:srgbClr val="000000">
                      <a:alpha val="90000"/>
                    </a:srgbClr>
                  </a:outerShdw>
                </a:effectLst>
                <a:latin typeface="LeagueGothic-Regular"/>
              </a:rPr>
              <a:t>. . </a:t>
            </a:r>
          </a:p>
        </p:txBody>
      </p:sp>
      <p:sp>
        <p:nvSpPr>
          <p:cNvPr id="6" name="TextBox 5">
            <a:extLst>
              <a:ext uri="{FF2B5EF4-FFF2-40B4-BE49-F238E27FC236}">
                <a16:creationId xmlns:a16="http://schemas.microsoft.com/office/drawing/2014/main" id="{FCF564CF-222B-B2FE-1C77-855148B3B6D8}"/>
              </a:ext>
            </a:extLst>
          </p:cNvPr>
          <p:cNvSpPr txBox="1"/>
          <p:nvPr/>
        </p:nvSpPr>
        <p:spPr>
          <a:xfrm>
            <a:off x="2370739" y="2451131"/>
            <a:ext cx="14630846" cy="4524315"/>
          </a:xfrm>
          <a:prstGeom prst="rect">
            <a:avLst/>
          </a:prstGeom>
          <a:noFill/>
        </p:spPr>
        <p:txBody>
          <a:bodyPr wrap="square">
            <a:spAutoFit/>
          </a:bodyPr>
          <a:lstStyle/>
          <a:p>
            <a:r>
              <a:rPr lang="en-US" sz="7200" b="1" dirty="0">
                <a:solidFill>
                  <a:schemeClr val="bg1"/>
                </a:solidFill>
              </a:rPr>
              <a:t>...</a:t>
            </a:r>
            <a:r>
              <a:rPr lang="en-US" sz="7200" dirty="0"/>
              <a:t> </a:t>
            </a:r>
            <a:r>
              <a:rPr lang="en-US" sz="7200" dirty="0">
                <a:solidFill>
                  <a:schemeClr val="bg1"/>
                </a:solidFill>
              </a:rPr>
              <a:t>a start-to-finish system for going from fearful and frustrated </a:t>
            </a:r>
          </a:p>
          <a:p>
            <a:r>
              <a:rPr lang="en-US" sz="7200" dirty="0">
                <a:solidFill>
                  <a:schemeClr val="bg1"/>
                </a:solidFill>
              </a:rPr>
              <a:t>to confident and impactful</a:t>
            </a:r>
            <a:endParaRPr lang="en-US" sz="7200" dirty="0"/>
          </a:p>
          <a:p>
            <a:pPr algn="ctr"/>
            <a:endParaRPr lang="en-US" sz="7200" dirty="0">
              <a:solidFill>
                <a:schemeClr val="bg1"/>
              </a:solidFill>
            </a:endParaRPr>
          </a:p>
        </p:txBody>
      </p:sp>
    </p:spTree>
    <p:extLst>
      <p:ext uri="{BB962C8B-B14F-4D97-AF65-F5344CB8AC3E}">
        <p14:creationId xmlns:p14="http://schemas.microsoft.com/office/powerpoint/2010/main" val="42442305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693" y="-1625798"/>
            <a:ext cx="17360116" cy="2032062"/>
          </a:xfrm>
          <a:prstGeom prst="rect">
            <a:avLst/>
          </a:prstGeom>
        </p:spPr>
      </p:pic>
      <p:sp>
        <p:nvSpPr>
          <p:cNvPr id="4" name="TextBox 3"/>
          <p:cNvSpPr txBox="1"/>
          <p:nvPr/>
        </p:nvSpPr>
        <p:spPr>
          <a:xfrm>
            <a:off x="-25693" y="-1459449"/>
            <a:ext cx="17340263" cy="1613457"/>
          </a:xfrm>
          <a:prstGeom prst="rect">
            <a:avLst/>
          </a:prstGeom>
        </p:spPr>
        <p:txBody>
          <a:bodyPr wrap="none" lIns="338677" tIns="0" rIns="338677" bIns="0" anchor="t"/>
          <a:lstStyle/>
          <a:p>
            <a:pPr algn="l"/>
            <a:r>
              <a:rPr lang="en-US" sz="9734" b="1" dirty="0">
                <a:solidFill>
                  <a:srgbClr val="FFFFFF"/>
                </a:solidFill>
                <a:effectLst>
                  <a:outerShdw dist="40000" dir="2700000">
                    <a:srgbClr val="000000">
                      <a:alpha val="90000"/>
                    </a:srgbClr>
                  </a:outerShdw>
                </a:effectLst>
                <a:latin typeface="LeagueGothic-Regular"/>
              </a:rPr>
              <a:t>THE FEARLESS SPEAKING SYSTEM</a:t>
            </a:r>
          </a:p>
        </p:txBody>
      </p:sp>
      <p:sp>
        <p:nvSpPr>
          <p:cNvPr id="6" name="TextBox 5">
            <a:extLst>
              <a:ext uri="{FF2B5EF4-FFF2-40B4-BE49-F238E27FC236}">
                <a16:creationId xmlns:a16="http://schemas.microsoft.com/office/drawing/2014/main" id="{FCF564CF-222B-B2FE-1C77-855148B3B6D8}"/>
              </a:ext>
            </a:extLst>
          </p:cNvPr>
          <p:cNvSpPr txBox="1"/>
          <p:nvPr/>
        </p:nvSpPr>
        <p:spPr>
          <a:xfrm>
            <a:off x="2878757" y="3438163"/>
            <a:ext cx="13614815" cy="5016758"/>
          </a:xfrm>
          <a:prstGeom prst="rect">
            <a:avLst/>
          </a:prstGeom>
          <a:noFill/>
        </p:spPr>
        <p:txBody>
          <a:bodyPr wrap="square">
            <a:spAutoFit/>
          </a:bodyPr>
          <a:lstStyle/>
          <a:p>
            <a:pPr algn="ctr"/>
            <a:r>
              <a:rPr lang="en-US" sz="6400" b="1" dirty="0">
                <a:solidFill>
                  <a:schemeClr val="bg1"/>
                </a:solidFill>
              </a:rPr>
              <a:t>Deep fulfillment of knowing you're finally leveraging your voice</a:t>
            </a:r>
          </a:p>
          <a:p>
            <a:pPr algn="ctr"/>
            <a:r>
              <a:rPr lang="en-US" sz="6400" b="1" dirty="0">
                <a:solidFill>
                  <a:schemeClr val="bg1"/>
                </a:solidFill>
              </a:rPr>
              <a:t>to live into your potential </a:t>
            </a:r>
          </a:p>
          <a:p>
            <a:pPr algn="ctr"/>
            <a:r>
              <a:rPr lang="en-US" sz="6400" b="1" dirty="0">
                <a:solidFill>
                  <a:schemeClr val="bg1"/>
                </a:solidFill>
              </a:rPr>
              <a:t>and leave the legacy </a:t>
            </a:r>
          </a:p>
          <a:p>
            <a:pPr algn="ctr"/>
            <a:r>
              <a:rPr lang="en-US" sz="6400" b="1" dirty="0">
                <a:solidFill>
                  <a:schemeClr val="bg1"/>
                </a:solidFill>
              </a:rPr>
              <a:t>you were destined for.</a:t>
            </a:r>
          </a:p>
        </p:txBody>
      </p:sp>
    </p:spTree>
    <p:extLst>
      <p:ext uri="{BB962C8B-B14F-4D97-AF65-F5344CB8AC3E}">
        <p14:creationId xmlns:p14="http://schemas.microsoft.com/office/powerpoint/2010/main" val="4768081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693" y="-1625798"/>
            <a:ext cx="17360116" cy="3149696"/>
          </a:xfrm>
          <a:prstGeom prst="rect">
            <a:avLst/>
          </a:prstGeom>
        </p:spPr>
      </p:pic>
      <p:sp>
        <p:nvSpPr>
          <p:cNvPr id="4" name="TextBox 3"/>
          <p:cNvSpPr txBox="1"/>
          <p:nvPr/>
        </p:nvSpPr>
        <p:spPr>
          <a:xfrm>
            <a:off x="-25693" y="-1459449"/>
            <a:ext cx="17340263" cy="1613457"/>
          </a:xfrm>
          <a:prstGeom prst="rect">
            <a:avLst/>
          </a:prstGeom>
        </p:spPr>
        <p:txBody>
          <a:bodyPr wrap="none" lIns="338677" tIns="0" rIns="338677" bIns="0" anchor="t"/>
          <a:lstStyle/>
          <a:p>
            <a:pPr algn="l"/>
            <a:r>
              <a:rPr lang="en-US" sz="9734" b="1" dirty="0">
                <a:solidFill>
                  <a:srgbClr val="FFFFFF"/>
                </a:solidFill>
                <a:effectLst>
                  <a:outerShdw dist="40000" dir="2700000">
                    <a:srgbClr val="000000">
                      <a:alpha val="90000"/>
                    </a:srgbClr>
                  </a:outerShdw>
                </a:effectLst>
                <a:latin typeface="LeagueGothic-Regular"/>
              </a:rPr>
              <a:t>THE FEARLESS SPEAKING SYSTEM</a:t>
            </a:r>
          </a:p>
          <a:p>
            <a:pPr algn="ctr"/>
            <a:r>
              <a:rPr lang="en-US" sz="9734" b="1" dirty="0">
                <a:solidFill>
                  <a:srgbClr val="FFFFFF"/>
                </a:solidFill>
                <a:effectLst>
                  <a:outerShdw dist="40000" dir="2700000">
                    <a:srgbClr val="000000">
                      <a:alpha val="90000"/>
                    </a:srgbClr>
                  </a:outerShdw>
                </a:effectLst>
                <a:latin typeface="LeagueGothic-Regular"/>
              </a:rPr>
              <a:t>THE BOTTOM LINE</a:t>
            </a:r>
          </a:p>
        </p:txBody>
      </p:sp>
    </p:spTree>
    <p:extLst>
      <p:ext uri="{BB962C8B-B14F-4D97-AF65-F5344CB8AC3E}">
        <p14:creationId xmlns:p14="http://schemas.microsoft.com/office/powerpoint/2010/main" val="6617875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25799"/>
            <a:ext cx="17340263" cy="13005197"/>
          </a:xfrm>
          <a:prstGeom prst="rect">
            <a:avLst/>
          </a:prstGeom>
        </p:spPr>
      </p:pic>
      <p:pic>
        <p:nvPicPr>
          <p:cNvPr id="3" name="Picture 2"/>
          <p:cNvPicPr>
            <a:picLocks noChangeAspect="1"/>
          </p:cNvPicPr>
          <p:nvPr/>
        </p:nvPicPr>
        <p:blipFill>
          <a:blip r:embed="rId4"/>
          <a:stretch>
            <a:fillRect/>
          </a:stretch>
        </p:blipFill>
        <p:spPr>
          <a:xfrm>
            <a:off x="-1" y="-1625798"/>
            <a:ext cx="17340263" cy="0"/>
          </a:xfrm>
          <a:prstGeom prst="rect">
            <a:avLst/>
          </a:prstGeom>
        </p:spPr>
      </p:pic>
      <p:pic>
        <p:nvPicPr>
          <p:cNvPr id="4" name="Picture 3"/>
          <p:cNvPicPr>
            <a:picLocks noChangeAspect="1"/>
          </p:cNvPicPr>
          <p:nvPr/>
        </p:nvPicPr>
        <p:blipFill>
          <a:blip r:embed="rId4"/>
          <a:stretch>
            <a:fillRect/>
          </a:stretch>
        </p:blipFill>
        <p:spPr>
          <a:xfrm>
            <a:off x="-1" y="-1625798"/>
            <a:ext cx="17340263" cy="0"/>
          </a:xfrm>
          <a:prstGeom prst="rect">
            <a:avLst/>
          </a:prstGeom>
        </p:spPr>
      </p:pic>
      <p:sp>
        <p:nvSpPr>
          <p:cNvPr id="5" name="TextBox 4"/>
          <p:cNvSpPr txBox="1"/>
          <p:nvPr/>
        </p:nvSpPr>
        <p:spPr>
          <a:xfrm>
            <a:off x="-1" y="-1625799"/>
            <a:ext cx="17340263" cy="3657712"/>
          </a:xfrm>
          <a:prstGeom prst="rect">
            <a:avLst/>
          </a:prstGeom>
        </p:spPr>
        <p:txBody>
          <a:bodyPr wrap="none" lIns="338677" tIns="0" rIns="338677" bIns="0" anchor="t"/>
          <a:lstStyle/>
          <a:p>
            <a:pPr algn="ctr"/>
            <a:endParaRPr sz="2400"/>
          </a:p>
        </p:txBody>
      </p:sp>
      <p:pic>
        <p:nvPicPr>
          <p:cNvPr id="6" name="Picture 5"/>
          <p:cNvPicPr>
            <a:picLocks noChangeAspect="1"/>
          </p:cNvPicPr>
          <p:nvPr/>
        </p:nvPicPr>
        <p:blipFill>
          <a:blip r:embed="rId4"/>
          <a:stretch>
            <a:fillRect/>
          </a:stretch>
        </p:blipFill>
        <p:spPr>
          <a:xfrm>
            <a:off x="39634" y="2210045"/>
            <a:ext cx="17340263" cy="2601039"/>
          </a:xfrm>
          <a:prstGeom prst="rect">
            <a:avLst/>
          </a:prstGeom>
        </p:spPr>
      </p:pic>
      <p:sp>
        <p:nvSpPr>
          <p:cNvPr id="7" name="Rectangle 6"/>
          <p:cNvSpPr/>
          <p:nvPr/>
        </p:nvSpPr>
        <p:spPr>
          <a:xfrm>
            <a:off x="11701" y="2546166"/>
            <a:ext cx="17340263" cy="1898084"/>
          </a:xfrm>
          <a:prstGeom prst="rect">
            <a:avLst/>
          </a:prstGeom>
        </p:spPr>
        <p:txBody>
          <a:bodyPr wrap="square">
            <a:spAutoFit/>
          </a:bodyPr>
          <a:lstStyle/>
          <a:p>
            <a:pPr algn="ctr"/>
            <a:r>
              <a:rPr lang="en-US" sz="11734" b="1" dirty="0">
                <a:solidFill>
                  <a:srgbClr val="FFFFFF"/>
                </a:solidFill>
                <a:effectLst>
                  <a:outerShdw dist="40000" dir="2700000">
                    <a:srgbClr val="000000">
                      <a:alpha val="90000"/>
                    </a:srgbClr>
                  </a:outerShdw>
                </a:effectLst>
                <a:latin typeface="LeagueGothic-Regular"/>
              </a:rPr>
              <a:t>NOW YOU HAVE A CHOICE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25799"/>
            <a:ext cx="17340263" cy="13005197"/>
          </a:xfrm>
          <a:prstGeom prst="rect">
            <a:avLst/>
          </a:prstGeom>
        </p:spPr>
      </p:pic>
      <p:pic>
        <p:nvPicPr>
          <p:cNvPr id="3" name="Picture 2"/>
          <p:cNvPicPr>
            <a:picLocks noChangeAspect="1"/>
          </p:cNvPicPr>
          <p:nvPr/>
        </p:nvPicPr>
        <p:blipFill>
          <a:blip r:embed="rId4"/>
          <a:stretch>
            <a:fillRect/>
          </a:stretch>
        </p:blipFill>
        <p:spPr>
          <a:xfrm>
            <a:off x="-1" y="-1625798"/>
            <a:ext cx="17340263" cy="0"/>
          </a:xfrm>
          <a:prstGeom prst="rect">
            <a:avLst/>
          </a:prstGeom>
        </p:spPr>
      </p:pic>
      <p:pic>
        <p:nvPicPr>
          <p:cNvPr id="4" name="Picture 3"/>
          <p:cNvPicPr>
            <a:picLocks noChangeAspect="1"/>
          </p:cNvPicPr>
          <p:nvPr/>
        </p:nvPicPr>
        <p:blipFill>
          <a:blip r:embed="rId4"/>
          <a:stretch>
            <a:fillRect/>
          </a:stretch>
        </p:blipFill>
        <p:spPr>
          <a:xfrm>
            <a:off x="-1" y="-1625798"/>
            <a:ext cx="17340263" cy="0"/>
          </a:xfrm>
          <a:prstGeom prst="rect">
            <a:avLst/>
          </a:prstGeom>
        </p:spPr>
      </p:pic>
      <p:sp>
        <p:nvSpPr>
          <p:cNvPr id="5" name="TextBox 4"/>
          <p:cNvSpPr txBox="1"/>
          <p:nvPr/>
        </p:nvSpPr>
        <p:spPr>
          <a:xfrm>
            <a:off x="-1" y="-1625799"/>
            <a:ext cx="17340263" cy="3657712"/>
          </a:xfrm>
          <a:prstGeom prst="rect">
            <a:avLst/>
          </a:prstGeom>
        </p:spPr>
        <p:txBody>
          <a:bodyPr wrap="none" lIns="338677" tIns="0" rIns="338677" bIns="0" anchor="t"/>
          <a:lstStyle/>
          <a:p>
            <a:pPr algn="ctr"/>
            <a:endParaRPr sz="2400"/>
          </a:p>
        </p:txBody>
      </p:sp>
      <p:pic>
        <p:nvPicPr>
          <p:cNvPr id="6" name="Picture 5"/>
          <p:cNvPicPr>
            <a:picLocks noChangeAspect="1"/>
          </p:cNvPicPr>
          <p:nvPr/>
        </p:nvPicPr>
        <p:blipFill>
          <a:blip r:embed="rId4"/>
          <a:stretch>
            <a:fillRect/>
          </a:stretch>
        </p:blipFill>
        <p:spPr>
          <a:xfrm>
            <a:off x="39634" y="2210045"/>
            <a:ext cx="17340263" cy="2601039"/>
          </a:xfrm>
          <a:prstGeom prst="rect">
            <a:avLst/>
          </a:prstGeom>
        </p:spPr>
      </p:pic>
      <p:sp>
        <p:nvSpPr>
          <p:cNvPr id="7" name="Rectangle 6"/>
          <p:cNvSpPr/>
          <p:nvPr/>
        </p:nvSpPr>
        <p:spPr>
          <a:xfrm>
            <a:off x="11701" y="2546166"/>
            <a:ext cx="17340263" cy="1898084"/>
          </a:xfrm>
          <a:prstGeom prst="rect">
            <a:avLst/>
          </a:prstGeom>
        </p:spPr>
        <p:txBody>
          <a:bodyPr wrap="square">
            <a:spAutoFit/>
          </a:bodyPr>
          <a:lstStyle/>
          <a:p>
            <a:pPr algn="ctr"/>
            <a:r>
              <a:rPr lang="en-US" sz="11734" b="1" dirty="0">
                <a:solidFill>
                  <a:srgbClr val="FFFFFF"/>
                </a:solidFill>
                <a:effectLst>
                  <a:outerShdw dist="40000" dir="2700000">
                    <a:srgbClr val="000000">
                      <a:alpha val="90000"/>
                    </a:srgbClr>
                  </a:outerShdw>
                </a:effectLst>
                <a:latin typeface="LeagueGothic-Regular"/>
              </a:rPr>
              <a:t>NOW YOU HAVE A CHOICE</a:t>
            </a:r>
          </a:p>
        </p:txBody>
      </p:sp>
    </p:spTree>
    <p:extLst>
      <p:ext uri="{BB962C8B-B14F-4D97-AF65-F5344CB8AC3E}">
        <p14:creationId xmlns:p14="http://schemas.microsoft.com/office/powerpoint/2010/main" val="10035277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25799"/>
            <a:ext cx="17340263" cy="13005197"/>
          </a:xfrm>
          <a:prstGeom prst="rect">
            <a:avLst/>
          </a:prstGeom>
        </p:spPr>
      </p:pic>
      <p:pic>
        <p:nvPicPr>
          <p:cNvPr id="3" name="Picture 2"/>
          <p:cNvPicPr>
            <a:picLocks noChangeAspect="1"/>
          </p:cNvPicPr>
          <p:nvPr/>
        </p:nvPicPr>
        <p:blipFill>
          <a:blip r:embed="rId4"/>
          <a:stretch>
            <a:fillRect/>
          </a:stretch>
        </p:blipFill>
        <p:spPr>
          <a:xfrm>
            <a:off x="-1" y="-1625798"/>
            <a:ext cx="17340263" cy="0"/>
          </a:xfrm>
          <a:prstGeom prst="rect">
            <a:avLst/>
          </a:prstGeom>
        </p:spPr>
      </p:pic>
      <p:pic>
        <p:nvPicPr>
          <p:cNvPr id="4" name="Picture 3"/>
          <p:cNvPicPr>
            <a:picLocks noChangeAspect="1"/>
          </p:cNvPicPr>
          <p:nvPr/>
        </p:nvPicPr>
        <p:blipFill>
          <a:blip r:embed="rId4"/>
          <a:stretch>
            <a:fillRect/>
          </a:stretch>
        </p:blipFill>
        <p:spPr>
          <a:xfrm>
            <a:off x="-1" y="-1625798"/>
            <a:ext cx="17340263" cy="0"/>
          </a:xfrm>
          <a:prstGeom prst="rect">
            <a:avLst/>
          </a:prstGeom>
        </p:spPr>
      </p:pic>
      <p:sp>
        <p:nvSpPr>
          <p:cNvPr id="5" name="TextBox 4"/>
          <p:cNvSpPr txBox="1"/>
          <p:nvPr/>
        </p:nvSpPr>
        <p:spPr>
          <a:xfrm>
            <a:off x="-1" y="-1625799"/>
            <a:ext cx="17340263" cy="3657712"/>
          </a:xfrm>
          <a:prstGeom prst="rect">
            <a:avLst/>
          </a:prstGeom>
        </p:spPr>
        <p:txBody>
          <a:bodyPr wrap="none" lIns="338677" tIns="0" rIns="338677" bIns="0" anchor="t"/>
          <a:lstStyle/>
          <a:p>
            <a:pPr algn="ctr"/>
            <a:endParaRPr sz="2400"/>
          </a:p>
        </p:txBody>
      </p:sp>
      <p:pic>
        <p:nvPicPr>
          <p:cNvPr id="9" name="Picture 8"/>
          <p:cNvPicPr>
            <a:picLocks noChangeAspect="1"/>
          </p:cNvPicPr>
          <p:nvPr/>
        </p:nvPicPr>
        <p:blipFill>
          <a:blip r:embed="rId4"/>
          <a:stretch>
            <a:fillRect/>
          </a:stretch>
        </p:blipFill>
        <p:spPr>
          <a:xfrm>
            <a:off x="31707" y="-1625799"/>
            <a:ext cx="17340263" cy="2763603"/>
          </a:xfrm>
          <a:prstGeom prst="rect">
            <a:avLst/>
          </a:prstGeom>
        </p:spPr>
      </p:pic>
      <p:sp>
        <p:nvSpPr>
          <p:cNvPr id="8" name="TextBox 7"/>
          <p:cNvSpPr txBox="1"/>
          <p:nvPr/>
        </p:nvSpPr>
        <p:spPr>
          <a:xfrm>
            <a:off x="-1" y="-1625798"/>
            <a:ext cx="17340263" cy="2763604"/>
          </a:xfrm>
          <a:prstGeom prst="rect">
            <a:avLst/>
          </a:prstGeom>
        </p:spPr>
        <p:txBody>
          <a:bodyPr wrap="none" lIns="338677" tIns="0" rIns="338677" bIns="0" anchor="t"/>
          <a:lstStyle/>
          <a:p>
            <a:pPr algn="ctr"/>
            <a:r>
              <a:rPr lang="en-US" sz="15067" b="1" dirty="0">
                <a:solidFill>
                  <a:srgbClr val="FFFFFF"/>
                </a:solidFill>
                <a:effectLst>
                  <a:outerShdw dist="40000" dir="2700000">
                    <a:srgbClr val="000000">
                      <a:alpha val="90000"/>
                    </a:srgbClr>
                  </a:outerShdw>
                </a:effectLst>
                <a:latin typeface="LeagueGothic-Regular"/>
              </a:rPr>
              <a:t>HOW WE CAN HELP</a:t>
            </a:r>
          </a:p>
        </p:txBody>
      </p:sp>
    </p:spTree>
    <p:extLst>
      <p:ext uri="{BB962C8B-B14F-4D97-AF65-F5344CB8AC3E}">
        <p14:creationId xmlns:p14="http://schemas.microsoft.com/office/powerpoint/2010/main" val="13166714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25799"/>
            <a:ext cx="17340263" cy="13005197"/>
          </a:xfrm>
          <a:prstGeom prst="rect">
            <a:avLst/>
          </a:prstGeom>
        </p:spPr>
      </p:pic>
      <p:pic>
        <p:nvPicPr>
          <p:cNvPr id="3" name="Picture 2"/>
          <p:cNvPicPr>
            <a:picLocks noChangeAspect="1"/>
          </p:cNvPicPr>
          <p:nvPr/>
        </p:nvPicPr>
        <p:blipFill>
          <a:blip r:embed="rId4"/>
          <a:stretch>
            <a:fillRect/>
          </a:stretch>
        </p:blipFill>
        <p:spPr>
          <a:xfrm>
            <a:off x="-1" y="-1625798"/>
            <a:ext cx="17340263" cy="0"/>
          </a:xfrm>
          <a:prstGeom prst="rect">
            <a:avLst/>
          </a:prstGeom>
        </p:spPr>
      </p:pic>
      <p:pic>
        <p:nvPicPr>
          <p:cNvPr id="4" name="Picture 3"/>
          <p:cNvPicPr>
            <a:picLocks noChangeAspect="1"/>
          </p:cNvPicPr>
          <p:nvPr/>
        </p:nvPicPr>
        <p:blipFill>
          <a:blip r:embed="rId4"/>
          <a:stretch>
            <a:fillRect/>
          </a:stretch>
        </p:blipFill>
        <p:spPr>
          <a:xfrm>
            <a:off x="-1" y="-1625798"/>
            <a:ext cx="17340263" cy="0"/>
          </a:xfrm>
          <a:prstGeom prst="rect">
            <a:avLst/>
          </a:prstGeom>
        </p:spPr>
      </p:pic>
      <p:sp>
        <p:nvSpPr>
          <p:cNvPr id="5" name="TextBox 4"/>
          <p:cNvSpPr txBox="1"/>
          <p:nvPr/>
        </p:nvSpPr>
        <p:spPr>
          <a:xfrm>
            <a:off x="-1" y="-1625799"/>
            <a:ext cx="17340263" cy="3657712"/>
          </a:xfrm>
          <a:prstGeom prst="rect">
            <a:avLst/>
          </a:prstGeom>
        </p:spPr>
        <p:txBody>
          <a:bodyPr wrap="none" lIns="338677" tIns="0" rIns="338677" bIns="0" anchor="t"/>
          <a:lstStyle/>
          <a:p>
            <a:pPr algn="ctr"/>
            <a:endParaRPr sz="2400"/>
          </a:p>
        </p:txBody>
      </p:sp>
      <p:pic>
        <p:nvPicPr>
          <p:cNvPr id="9" name="Picture 8"/>
          <p:cNvPicPr>
            <a:picLocks noChangeAspect="1"/>
          </p:cNvPicPr>
          <p:nvPr/>
        </p:nvPicPr>
        <p:blipFill>
          <a:blip r:embed="rId4"/>
          <a:stretch>
            <a:fillRect/>
          </a:stretch>
        </p:blipFill>
        <p:spPr>
          <a:xfrm>
            <a:off x="31707" y="-1625799"/>
            <a:ext cx="17340263" cy="2763603"/>
          </a:xfrm>
          <a:prstGeom prst="rect">
            <a:avLst/>
          </a:prstGeom>
        </p:spPr>
      </p:pic>
      <p:sp>
        <p:nvSpPr>
          <p:cNvPr id="8" name="TextBox 7"/>
          <p:cNvSpPr txBox="1"/>
          <p:nvPr/>
        </p:nvSpPr>
        <p:spPr>
          <a:xfrm>
            <a:off x="-1" y="-1625798"/>
            <a:ext cx="17340263" cy="2763604"/>
          </a:xfrm>
          <a:prstGeom prst="rect">
            <a:avLst/>
          </a:prstGeom>
        </p:spPr>
        <p:txBody>
          <a:bodyPr wrap="none" lIns="338677" tIns="0" rIns="338677" bIns="0" anchor="t"/>
          <a:lstStyle/>
          <a:p>
            <a:pPr algn="ctr"/>
            <a:r>
              <a:rPr lang="en-US" sz="15067" b="1" dirty="0">
                <a:solidFill>
                  <a:srgbClr val="FFFFFF"/>
                </a:solidFill>
                <a:effectLst>
                  <a:outerShdw dist="40000" dir="2700000">
                    <a:srgbClr val="000000">
                      <a:alpha val="90000"/>
                    </a:srgbClr>
                  </a:outerShdw>
                </a:effectLst>
                <a:latin typeface="LeagueGothic-Regular"/>
              </a:rPr>
              <a:t>HOW WE CAN HELP</a:t>
            </a:r>
          </a:p>
        </p:txBody>
      </p:sp>
    </p:spTree>
    <p:extLst>
      <p:ext uri="{BB962C8B-B14F-4D97-AF65-F5344CB8AC3E}">
        <p14:creationId xmlns:p14="http://schemas.microsoft.com/office/powerpoint/2010/main" val="4021973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30480"/>
            <a:ext cx="17340263" cy="2194627"/>
          </a:xfrm>
          <a:prstGeom prst="rect">
            <a:avLst/>
          </a:prstGeom>
        </p:spPr>
        <p:txBody>
          <a:bodyPr wrap="none" lIns="338677" tIns="0" rIns="338677" bIns="0" anchor="t"/>
          <a:lstStyle/>
          <a:p>
            <a:pPr algn="ctr"/>
            <a:r>
              <a:rPr lang="en-US" sz="10000" b="1" dirty="0">
                <a:solidFill>
                  <a:srgbClr val="FFFFFF"/>
                </a:solidFill>
                <a:effectLst>
                  <a:outerShdw dist="40000" dir="2700000">
                    <a:srgbClr val="000000">
                      <a:alpha val="90000"/>
                    </a:srgbClr>
                  </a:outerShdw>
                </a:effectLst>
                <a:latin typeface="Franklin Gothic Demi" panose="020B0703020102020204" pitchFamily="34" charset="0"/>
              </a:rPr>
              <a:t>DOES THIS SOUND LIKE YOU?</a:t>
            </a:r>
          </a:p>
        </p:txBody>
      </p:sp>
      <p:sp>
        <p:nvSpPr>
          <p:cNvPr id="4" name="Rectangle 3"/>
          <p:cNvSpPr/>
          <p:nvPr/>
        </p:nvSpPr>
        <p:spPr>
          <a:xfrm>
            <a:off x="2916406" y="2773777"/>
            <a:ext cx="14384570" cy="5099153"/>
          </a:xfrm>
          <a:prstGeom prst="rect">
            <a:avLst/>
          </a:prstGeom>
        </p:spPr>
        <p:txBody>
          <a:bodyPr wrap="square">
            <a:spAutoFit/>
          </a:bodyPr>
          <a:lstStyle/>
          <a:p>
            <a:endParaRPr lang="en-US" sz="3200" i="1" dirty="0">
              <a:solidFill>
                <a:schemeClr val="bg1"/>
              </a:solidFill>
            </a:endParaRPr>
          </a:p>
          <a:p>
            <a:pPr marL="457223" indent="-457223">
              <a:buFont typeface="Arial" panose="020B0604020202020204" pitchFamily="34" charset="0"/>
              <a:buChar char="•"/>
            </a:pPr>
            <a:r>
              <a:rPr lang="en-US" sz="5867" dirty="0">
                <a:solidFill>
                  <a:schemeClr val="bg1"/>
                </a:solidFill>
              </a:rPr>
              <a:t>Worry</a:t>
            </a:r>
          </a:p>
          <a:p>
            <a:pPr marL="457223" indent="-457223">
              <a:buFont typeface="Arial" panose="020B0604020202020204" pitchFamily="34" charset="0"/>
              <a:buChar char="•"/>
            </a:pPr>
            <a:r>
              <a:rPr lang="en-US" sz="5867" dirty="0">
                <a:solidFill>
                  <a:schemeClr val="bg1"/>
                </a:solidFill>
              </a:rPr>
              <a:t>Over-think, overwhelm, over-practice</a:t>
            </a:r>
          </a:p>
          <a:p>
            <a:pPr marL="457223" indent="-457223">
              <a:buFont typeface="Arial" panose="020B0604020202020204" pitchFamily="34" charset="0"/>
              <a:buChar char="•"/>
            </a:pPr>
            <a:r>
              <a:rPr lang="en-US" sz="5867" dirty="0">
                <a:solidFill>
                  <a:schemeClr val="bg1"/>
                </a:solidFill>
              </a:rPr>
              <a:t>Dread, anxiety or self-doubt?</a:t>
            </a:r>
          </a:p>
          <a:p>
            <a:pPr marL="457223" indent="-457223">
              <a:buFont typeface="Arial" panose="020B0604020202020204" pitchFamily="34" charset="0"/>
              <a:buChar char="•"/>
            </a:pPr>
            <a:r>
              <a:rPr lang="en-US" sz="5867" dirty="0">
                <a:solidFill>
                  <a:schemeClr val="bg1"/>
                </a:solidFill>
              </a:rPr>
              <a:t>Feel out of control</a:t>
            </a:r>
          </a:p>
          <a:p>
            <a:pPr marL="457223" indent="-457223">
              <a:buFont typeface="Arial" panose="020B0604020202020204" pitchFamily="34" charset="0"/>
              <a:buChar char="•"/>
            </a:pPr>
            <a:r>
              <a:rPr lang="en-US" sz="5867" dirty="0">
                <a:solidFill>
                  <a:schemeClr val="bg1"/>
                </a:solidFill>
              </a:rPr>
              <a:t>Avoid</a:t>
            </a:r>
          </a:p>
        </p:txBody>
      </p:sp>
    </p:spTree>
    <p:extLst>
      <p:ext uri="{BB962C8B-B14F-4D97-AF65-F5344CB8AC3E}">
        <p14:creationId xmlns:p14="http://schemas.microsoft.com/office/powerpoint/2010/main" val="37436763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625798"/>
            <a:ext cx="17340263" cy="0"/>
          </a:xfrm>
          <a:prstGeom prst="rect">
            <a:avLst/>
          </a:prstGeom>
        </p:spPr>
      </p:pic>
      <p:pic>
        <p:nvPicPr>
          <p:cNvPr id="4" name="Picture 3"/>
          <p:cNvPicPr>
            <a:picLocks noChangeAspect="1"/>
          </p:cNvPicPr>
          <p:nvPr/>
        </p:nvPicPr>
        <p:blipFill>
          <a:blip r:embed="rId3"/>
          <a:stretch>
            <a:fillRect/>
          </a:stretch>
        </p:blipFill>
        <p:spPr>
          <a:xfrm>
            <a:off x="-1" y="-1625798"/>
            <a:ext cx="17340263" cy="0"/>
          </a:xfrm>
          <a:prstGeom prst="rect">
            <a:avLst/>
          </a:prstGeom>
        </p:spPr>
      </p:pic>
      <p:sp>
        <p:nvSpPr>
          <p:cNvPr id="5" name="TextBox 4"/>
          <p:cNvSpPr txBox="1"/>
          <p:nvPr/>
        </p:nvSpPr>
        <p:spPr>
          <a:xfrm>
            <a:off x="-1" y="-1625799"/>
            <a:ext cx="17340263" cy="3657712"/>
          </a:xfrm>
          <a:prstGeom prst="rect">
            <a:avLst/>
          </a:prstGeom>
        </p:spPr>
        <p:txBody>
          <a:bodyPr wrap="none" lIns="338677" tIns="0" rIns="338677" bIns="0" anchor="t"/>
          <a:lstStyle/>
          <a:p>
            <a:pPr algn="ctr"/>
            <a:endParaRPr sz="2400"/>
          </a:p>
        </p:txBody>
      </p:sp>
      <p:pic>
        <p:nvPicPr>
          <p:cNvPr id="9" name="Picture 8"/>
          <p:cNvPicPr>
            <a:picLocks noChangeAspect="1"/>
          </p:cNvPicPr>
          <p:nvPr/>
        </p:nvPicPr>
        <p:blipFill>
          <a:blip r:embed="rId3"/>
          <a:stretch>
            <a:fillRect/>
          </a:stretch>
        </p:blipFill>
        <p:spPr>
          <a:xfrm>
            <a:off x="33868" y="-1625799"/>
            <a:ext cx="17340263" cy="2540078"/>
          </a:xfrm>
          <a:prstGeom prst="rect">
            <a:avLst/>
          </a:prstGeom>
        </p:spPr>
      </p:pic>
      <p:sp>
        <p:nvSpPr>
          <p:cNvPr id="8" name="TextBox 7"/>
          <p:cNvSpPr txBox="1"/>
          <p:nvPr/>
        </p:nvSpPr>
        <p:spPr>
          <a:xfrm>
            <a:off x="-1" y="-1625798"/>
            <a:ext cx="17340263" cy="2763604"/>
          </a:xfrm>
          <a:prstGeom prst="rect">
            <a:avLst/>
          </a:prstGeom>
        </p:spPr>
        <p:txBody>
          <a:bodyPr wrap="none" lIns="338677" tIns="0" rIns="338677" bIns="0" anchor="t"/>
          <a:lstStyle/>
          <a:p>
            <a:pPr algn="ctr"/>
            <a:r>
              <a:rPr lang="en-US" sz="18134" b="1" dirty="0">
                <a:solidFill>
                  <a:srgbClr val="FFFFFF"/>
                </a:solidFill>
                <a:effectLst>
                  <a:outerShdw dist="40000" dir="2700000">
                    <a:srgbClr val="000000">
                      <a:alpha val="90000"/>
                    </a:srgbClr>
                  </a:outerShdw>
                </a:effectLst>
                <a:latin typeface="LeagueGothic-Regular"/>
              </a:rPr>
              <a:t>WHO THIS IS FOR</a:t>
            </a:r>
          </a:p>
        </p:txBody>
      </p:sp>
    </p:spTree>
    <p:extLst>
      <p:ext uri="{BB962C8B-B14F-4D97-AF65-F5344CB8AC3E}">
        <p14:creationId xmlns:p14="http://schemas.microsoft.com/office/powerpoint/2010/main" val="12483436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625798"/>
            <a:ext cx="17340263" cy="0"/>
          </a:xfrm>
          <a:prstGeom prst="rect">
            <a:avLst/>
          </a:prstGeom>
        </p:spPr>
      </p:pic>
      <p:pic>
        <p:nvPicPr>
          <p:cNvPr id="4" name="Picture 3"/>
          <p:cNvPicPr>
            <a:picLocks noChangeAspect="1"/>
          </p:cNvPicPr>
          <p:nvPr/>
        </p:nvPicPr>
        <p:blipFill>
          <a:blip r:embed="rId3"/>
          <a:stretch>
            <a:fillRect/>
          </a:stretch>
        </p:blipFill>
        <p:spPr>
          <a:xfrm>
            <a:off x="-1" y="-1625798"/>
            <a:ext cx="17340263" cy="0"/>
          </a:xfrm>
          <a:prstGeom prst="rect">
            <a:avLst/>
          </a:prstGeom>
        </p:spPr>
      </p:pic>
      <p:sp>
        <p:nvSpPr>
          <p:cNvPr id="5" name="TextBox 4"/>
          <p:cNvSpPr txBox="1"/>
          <p:nvPr/>
        </p:nvSpPr>
        <p:spPr>
          <a:xfrm>
            <a:off x="-1" y="-1625799"/>
            <a:ext cx="17340263" cy="3657712"/>
          </a:xfrm>
          <a:prstGeom prst="rect">
            <a:avLst/>
          </a:prstGeom>
        </p:spPr>
        <p:txBody>
          <a:bodyPr wrap="none" lIns="338677" tIns="0" rIns="338677" bIns="0" anchor="t"/>
          <a:lstStyle/>
          <a:p>
            <a:pPr algn="ctr"/>
            <a:endParaRPr sz="2400"/>
          </a:p>
        </p:txBody>
      </p:sp>
      <p:pic>
        <p:nvPicPr>
          <p:cNvPr id="9" name="Picture 8"/>
          <p:cNvPicPr>
            <a:picLocks noChangeAspect="1"/>
          </p:cNvPicPr>
          <p:nvPr/>
        </p:nvPicPr>
        <p:blipFill>
          <a:blip r:embed="rId3"/>
          <a:stretch>
            <a:fillRect/>
          </a:stretch>
        </p:blipFill>
        <p:spPr>
          <a:xfrm>
            <a:off x="33868" y="-1625799"/>
            <a:ext cx="17340263" cy="2763595"/>
          </a:xfrm>
          <a:prstGeom prst="rect">
            <a:avLst/>
          </a:prstGeom>
        </p:spPr>
      </p:pic>
      <p:sp>
        <p:nvSpPr>
          <p:cNvPr id="8" name="TextBox 7"/>
          <p:cNvSpPr txBox="1"/>
          <p:nvPr/>
        </p:nvSpPr>
        <p:spPr>
          <a:xfrm>
            <a:off x="-1" y="-1625799"/>
            <a:ext cx="17340263" cy="2763606"/>
          </a:xfrm>
          <a:prstGeom prst="rect">
            <a:avLst/>
          </a:prstGeom>
        </p:spPr>
        <p:txBody>
          <a:bodyPr wrap="none" lIns="338677" tIns="0" rIns="338677" bIns="0" anchor="t"/>
          <a:lstStyle/>
          <a:p>
            <a:pPr algn="ctr"/>
            <a:r>
              <a:rPr lang="en-US" sz="18134" b="1" dirty="0">
                <a:solidFill>
                  <a:srgbClr val="FFFFFF"/>
                </a:solidFill>
                <a:effectLst>
                  <a:outerShdw dist="40000" dir="2700000">
                    <a:srgbClr val="000000">
                      <a:alpha val="90000"/>
                    </a:srgbClr>
                  </a:outerShdw>
                </a:effectLst>
                <a:latin typeface="LeagueGothic-Regular"/>
              </a:rPr>
              <a:t>CLICK BELOW</a:t>
            </a:r>
          </a:p>
        </p:txBody>
      </p:sp>
    </p:spTree>
    <p:extLst>
      <p:ext uri="{BB962C8B-B14F-4D97-AF65-F5344CB8AC3E}">
        <p14:creationId xmlns:p14="http://schemas.microsoft.com/office/powerpoint/2010/main" val="1209230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3060" y="-13836"/>
            <a:ext cx="17340263" cy="2282683"/>
          </a:xfrm>
          <a:prstGeom prst="rect">
            <a:avLst/>
          </a:prstGeom>
        </p:spPr>
        <p:txBody>
          <a:bodyPr wrap="none" lIns="338677" tIns="0" rIns="338677" bIns="0" anchor="t"/>
          <a:lstStyle/>
          <a:p>
            <a:pPr algn="ctr"/>
            <a:r>
              <a:rPr lang="en-US" sz="13800" b="1" dirty="0">
                <a:solidFill>
                  <a:srgbClr val="FFFFFF"/>
                </a:solidFill>
                <a:effectLst>
                  <a:outerShdw dist="40000" dir="2700000">
                    <a:srgbClr val="000000">
                      <a:alpha val="90000"/>
                    </a:srgbClr>
                  </a:outerShdw>
                </a:effectLst>
                <a:latin typeface="Franklin Gothic Demi" panose="020B0703020102020204" pitchFamily="34" charset="0"/>
              </a:rPr>
              <a:t>THE REAL PROBLEM</a:t>
            </a:r>
          </a:p>
        </p:txBody>
      </p:sp>
      <p:sp>
        <p:nvSpPr>
          <p:cNvPr id="5" name="TextBox 4"/>
          <p:cNvSpPr txBox="1"/>
          <p:nvPr/>
        </p:nvSpPr>
        <p:spPr>
          <a:xfrm>
            <a:off x="23060" y="6041993"/>
            <a:ext cx="17340263" cy="1320840"/>
          </a:xfrm>
          <a:prstGeom prst="rect">
            <a:avLst/>
          </a:prstGeom>
        </p:spPr>
        <p:txBody>
          <a:bodyPr wrap="none" lIns="338677" tIns="0" rIns="338677" bIns="0" anchor="t"/>
          <a:lstStyle/>
          <a:p>
            <a:pPr algn="ctr"/>
            <a:endParaRPr lang="en-US" sz="4267" dirty="0">
              <a:solidFill>
                <a:srgbClr val="FFFFFF"/>
              </a:solidFill>
              <a:effectLst>
                <a:outerShdw dist="40000" dir="2700000">
                  <a:srgbClr val="000000">
                    <a:alpha val="90000"/>
                  </a:srgbClr>
                </a:outerShdw>
              </a:effectLst>
              <a:latin typeface="LeagueGothic"/>
            </a:endParaRPr>
          </a:p>
        </p:txBody>
      </p:sp>
      <p:sp>
        <p:nvSpPr>
          <p:cNvPr id="6" name="Rectangle 5">
            <a:extLst>
              <a:ext uri="{FF2B5EF4-FFF2-40B4-BE49-F238E27FC236}">
                <a16:creationId xmlns:a16="http://schemas.microsoft.com/office/drawing/2014/main" id="{478EA79B-1581-05FF-49BF-3EDBD0D99E87}"/>
              </a:ext>
            </a:extLst>
          </p:cNvPr>
          <p:cNvSpPr/>
          <p:nvPr/>
        </p:nvSpPr>
        <p:spPr>
          <a:xfrm>
            <a:off x="2675548" y="3124200"/>
            <a:ext cx="11989166" cy="4934749"/>
          </a:xfrm>
          <a:prstGeom prst="rect">
            <a:avLst/>
          </a:prstGeom>
        </p:spPr>
        <p:txBody>
          <a:bodyPr wrap="square">
            <a:spAutoFit/>
          </a:bodyPr>
          <a:lstStyle/>
          <a:p>
            <a:endParaRPr lang="en-US" sz="2667" i="1" dirty="0">
              <a:solidFill>
                <a:schemeClr val="bg1"/>
              </a:solidFill>
            </a:endParaRPr>
          </a:p>
          <a:p>
            <a:r>
              <a:rPr lang="en-US" sz="4800" b="1" dirty="0">
                <a:solidFill>
                  <a:schemeClr val="bg1"/>
                </a:solidFill>
                <a:latin typeface="Arial" panose="020B0604020202020204" pitchFamily="34" charset="0"/>
                <a:cs typeface="Arial" panose="020B0604020202020204" pitchFamily="34" charset="0"/>
              </a:rPr>
              <a:t>You don’t have a </a:t>
            </a:r>
            <a:r>
              <a:rPr lang="en-US" sz="4800" b="1" u="sng" dirty="0">
                <a:solidFill>
                  <a:schemeClr val="bg1"/>
                </a:solidFill>
                <a:latin typeface="Arial" panose="020B0604020202020204" pitchFamily="34" charset="0"/>
                <a:cs typeface="Arial" panose="020B0604020202020204" pitchFamily="34" charset="0"/>
              </a:rPr>
              <a:t>system</a:t>
            </a:r>
            <a:r>
              <a:rPr lang="en-US" sz="4800" b="1" dirty="0">
                <a:solidFill>
                  <a:schemeClr val="bg1"/>
                </a:solidFill>
                <a:latin typeface="Arial" panose="020B0604020202020204" pitchFamily="34" charset="0"/>
                <a:cs typeface="Arial" panose="020B0604020202020204" pitchFamily="34" charset="0"/>
              </a:rPr>
              <a:t> for:</a:t>
            </a:r>
          </a:p>
          <a:p>
            <a:pPr>
              <a:buFont typeface="Arial" panose="020B0604020202020204" pitchFamily="34" charset="0"/>
              <a:buChar char="•"/>
            </a:pPr>
            <a:endParaRPr lang="en-US" sz="4800" dirty="0">
              <a:solidFill>
                <a:schemeClr val="bg1"/>
              </a:solidFill>
              <a:latin typeface="Arial" panose="020B0604020202020204" pitchFamily="34" charset="0"/>
              <a:cs typeface="Arial" panose="020B0604020202020204" pitchFamily="34" charset="0"/>
            </a:endParaRPr>
          </a:p>
          <a:p>
            <a:pPr marL="762038" indent="-762038">
              <a:buFont typeface="Arial" panose="020B0604020202020204" pitchFamily="34" charset="0"/>
              <a:buChar char="•"/>
            </a:pPr>
            <a:r>
              <a:rPr lang="en-US" sz="4800" dirty="0">
                <a:solidFill>
                  <a:schemeClr val="bg1"/>
                </a:solidFill>
                <a:latin typeface="Arial" panose="020B0604020202020204" pitchFamily="34" charset="0"/>
                <a:cs typeface="Arial" panose="020B0604020202020204" pitchFamily="34" charset="0"/>
              </a:rPr>
              <a:t>Rewiring your brain to dissolve fear</a:t>
            </a:r>
          </a:p>
          <a:p>
            <a:pPr marL="762038" indent="-762038">
              <a:buFont typeface="Arial" panose="020B0604020202020204" pitchFamily="34" charset="0"/>
              <a:buChar char="•"/>
            </a:pPr>
            <a:r>
              <a:rPr lang="en-US" sz="4800" dirty="0">
                <a:solidFill>
                  <a:schemeClr val="bg1"/>
                </a:solidFill>
                <a:latin typeface="Arial" panose="020B0604020202020204" pitchFamily="34" charset="0"/>
                <a:cs typeface="Arial" panose="020B0604020202020204" pitchFamily="34" charset="0"/>
              </a:rPr>
              <a:t>Speaking with confidence</a:t>
            </a:r>
          </a:p>
          <a:p>
            <a:pPr marL="762038" indent="-762038">
              <a:buFont typeface="Arial" panose="020B0604020202020204" pitchFamily="34" charset="0"/>
              <a:buChar char="•"/>
            </a:pPr>
            <a:r>
              <a:rPr lang="en-US" sz="4800" dirty="0">
                <a:solidFill>
                  <a:schemeClr val="bg1"/>
                </a:solidFill>
                <a:latin typeface="Arial" panose="020B0604020202020204" pitchFamily="34" charset="0"/>
                <a:cs typeface="Arial" panose="020B0604020202020204" pitchFamily="34" charset="0"/>
              </a:rPr>
              <a:t>Engaging any audience</a:t>
            </a:r>
          </a:p>
          <a:p>
            <a:pPr marL="762038" indent="-762038">
              <a:buFont typeface="Arial" panose="020B0604020202020204" pitchFamily="34" charset="0"/>
              <a:buChar char="•"/>
            </a:pPr>
            <a:r>
              <a:rPr lang="en-US" sz="4800" dirty="0">
                <a:solidFill>
                  <a:schemeClr val="bg1"/>
                </a:solidFill>
                <a:latin typeface="Arial" panose="020B0604020202020204" pitchFamily="34" charset="0"/>
                <a:cs typeface="Arial" panose="020B0604020202020204" pitchFamily="34" charset="0"/>
              </a:rPr>
              <a:t>Enjoying it</a:t>
            </a:r>
          </a:p>
        </p:txBody>
      </p:sp>
    </p:spTree>
    <p:extLst>
      <p:ext uri="{BB962C8B-B14F-4D97-AF65-F5344CB8AC3E}">
        <p14:creationId xmlns:p14="http://schemas.microsoft.com/office/powerpoint/2010/main" val="3709845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858" y="0"/>
            <a:ext cx="17340263" cy="2133665"/>
          </a:xfrm>
          <a:prstGeom prst="rect">
            <a:avLst/>
          </a:prstGeom>
        </p:spPr>
        <p:txBody>
          <a:bodyPr wrap="none" lIns="338677" tIns="0" rIns="338677" bIns="0" anchor="t"/>
          <a:lstStyle/>
          <a:p>
            <a:pPr algn="ctr"/>
            <a:r>
              <a:rPr lang="en-US" sz="13800" b="1" dirty="0">
                <a:solidFill>
                  <a:srgbClr val="FFFFFF"/>
                </a:solidFill>
                <a:effectLst>
                  <a:outerShdw dist="40000" dir="2700000">
                    <a:srgbClr val="000000">
                      <a:alpha val="90000"/>
                    </a:srgbClr>
                  </a:outerShdw>
                </a:effectLst>
                <a:latin typeface="Franklin Gothic Demi" panose="020B0703020102020204" pitchFamily="34" charset="0"/>
              </a:rPr>
              <a:t>ONCE YOU HAVE IT</a:t>
            </a:r>
          </a:p>
        </p:txBody>
      </p:sp>
      <p:pic>
        <p:nvPicPr>
          <p:cNvPr id="7" name="Picture 6">
            <a:extLst>
              <a:ext uri="{FF2B5EF4-FFF2-40B4-BE49-F238E27FC236}">
                <a16:creationId xmlns:a16="http://schemas.microsoft.com/office/drawing/2014/main" id="{D549F01F-3AB4-4B36-F771-28386ECBBF75}"/>
              </a:ext>
            </a:extLst>
          </p:cNvPr>
          <p:cNvPicPr>
            <a:picLocks noChangeAspect="1"/>
          </p:cNvPicPr>
          <p:nvPr/>
        </p:nvPicPr>
        <p:blipFill>
          <a:blip r:embed="rId3"/>
          <a:stretch>
            <a:fillRect/>
          </a:stretch>
        </p:blipFill>
        <p:spPr>
          <a:xfrm>
            <a:off x="945439" y="2500740"/>
            <a:ext cx="15443671" cy="5877303"/>
          </a:xfrm>
          <a:prstGeom prst="rect">
            <a:avLst/>
          </a:prstGeom>
        </p:spPr>
      </p:pic>
      <p:sp>
        <p:nvSpPr>
          <p:cNvPr id="6" name="Rectangle 5"/>
          <p:cNvSpPr/>
          <p:nvPr/>
        </p:nvSpPr>
        <p:spPr>
          <a:xfrm>
            <a:off x="1507331" y="2500740"/>
            <a:ext cx="15240465" cy="4935325"/>
          </a:xfrm>
          <a:prstGeom prst="rect">
            <a:avLst/>
          </a:prstGeom>
        </p:spPr>
        <p:txBody>
          <a:bodyPr wrap="square">
            <a:spAutoFit/>
          </a:bodyPr>
          <a:lstStyle/>
          <a:p>
            <a:pPr marL="762038" indent="-762038">
              <a:buFont typeface="Arial" panose="020B0604020202020204" pitchFamily="34" charset="0"/>
              <a:buChar char="•"/>
            </a:pPr>
            <a:r>
              <a:rPr lang="en-US" sz="5334" dirty="0">
                <a:solidFill>
                  <a:schemeClr val="bg1"/>
                </a:solidFill>
              </a:rPr>
              <a:t>Feel calm, confident, and in control</a:t>
            </a:r>
          </a:p>
          <a:p>
            <a:pPr marL="762038" indent="-762038">
              <a:buFont typeface="Arial" panose="020B0604020202020204" pitchFamily="34" charset="0"/>
              <a:buChar char="•"/>
            </a:pPr>
            <a:endParaRPr lang="en-US" sz="5334" dirty="0">
              <a:solidFill>
                <a:schemeClr val="bg1"/>
              </a:solidFill>
            </a:endParaRPr>
          </a:p>
          <a:p>
            <a:pPr marL="762038" indent="-762038">
              <a:buFont typeface="Arial" panose="020B0604020202020204" pitchFamily="34" charset="0"/>
              <a:buChar char="•"/>
            </a:pPr>
            <a:r>
              <a:rPr lang="en-US" sz="5334" dirty="0">
                <a:solidFill>
                  <a:schemeClr val="bg1"/>
                </a:solidFill>
              </a:rPr>
              <a:t>captivate and inspire action</a:t>
            </a:r>
          </a:p>
          <a:p>
            <a:pPr marL="762038" indent="-762038">
              <a:buFont typeface="Arial" panose="020B0604020202020204" pitchFamily="34" charset="0"/>
              <a:buChar char="•"/>
            </a:pPr>
            <a:endParaRPr lang="en-US" sz="5334" dirty="0">
              <a:solidFill>
                <a:schemeClr val="bg1"/>
              </a:solidFill>
            </a:endParaRPr>
          </a:p>
          <a:p>
            <a:pPr marL="762038" indent="-762038">
              <a:buFont typeface="Arial" panose="020B0604020202020204" pitchFamily="34" charset="0"/>
              <a:buChar char="•"/>
            </a:pPr>
            <a:r>
              <a:rPr lang="en-US" sz="5334" dirty="0">
                <a:solidFill>
                  <a:schemeClr val="bg1"/>
                </a:solidFill>
              </a:rPr>
              <a:t>Secure buy-in</a:t>
            </a:r>
          </a:p>
          <a:p>
            <a:pPr marL="762038" indent="-762038">
              <a:buFont typeface="Arial" panose="020B0604020202020204" pitchFamily="34" charset="0"/>
              <a:buChar char="•"/>
            </a:pPr>
            <a:endParaRPr lang="en-US" sz="4800" b="1" dirty="0">
              <a:solidFill>
                <a:schemeClr val="bg1"/>
              </a:solidFill>
            </a:endParaRPr>
          </a:p>
        </p:txBody>
      </p:sp>
    </p:spTree>
    <p:extLst>
      <p:ext uri="{BB962C8B-B14F-4D97-AF65-F5344CB8AC3E}">
        <p14:creationId xmlns:p14="http://schemas.microsoft.com/office/powerpoint/2010/main" val="3129180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 y="3894639"/>
            <a:ext cx="17340263" cy="2099797"/>
          </a:xfrm>
          <a:prstGeom prst="rect">
            <a:avLst/>
          </a:prstGeom>
        </p:spPr>
        <p:txBody>
          <a:bodyPr wrap="none" lIns="338677" tIns="0" rIns="338677" bIns="0" anchor="t"/>
          <a:lstStyle/>
          <a:p>
            <a:pPr algn="ctr"/>
            <a:r>
              <a:rPr lang="en-US" sz="13800" b="1" dirty="0">
                <a:solidFill>
                  <a:srgbClr val="FFFFFF"/>
                </a:solidFill>
                <a:effectLst>
                  <a:outerShdw dist="40000" dir="2700000">
                    <a:srgbClr val="000000">
                      <a:alpha val="90000"/>
                    </a:srgbClr>
                  </a:outerShdw>
                </a:effectLst>
                <a:latin typeface="Franklin Gothic Demi" panose="020B0703020102020204" pitchFamily="34" charset="0"/>
              </a:rPr>
              <a:t>THE BOTTOM LINE</a:t>
            </a:r>
          </a:p>
        </p:txBody>
      </p:sp>
      <p:sp>
        <p:nvSpPr>
          <p:cNvPr id="5" name="TextBox 4">
            <a:extLst>
              <a:ext uri="{FF2B5EF4-FFF2-40B4-BE49-F238E27FC236}">
                <a16:creationId xmlns:a16="http://schemas.microsoft.com/office/drawing/2014/main" id="{B6C1EBB0-DBAB-C5DB-FFB9-9FDE5C02DA2D}"/>
              </a:ext>
            </a:extLst>
          </p:cNvPr>
          <p:cNvSpPr txBox="1"/>
          <p:nvPr/>
        </p:nvSpPr>
        <p:spPr>
          <a:xfrm>
            <a:off x="-2" y="5791200"/>
            <a:ext cx="17340263" cy="765266"/>
          </a:xfrm>
          <a:prstGeom prst="rect">
            <a:avLst/>
          </a:prstGeom>
        </p:spPr>
        <p:txBody>
          <a:bodyPr wrap="none" lIns="338677" tIns="0" rIns="338677" bIns="0" anchor="t"/>
          <a:lstStyle/>
          <a:p>
            <a:pPr algn="ctr"/>
            <a:r>
              <a:rPr lang="en-US" sz="4267" b="1" dirty="0">
                <a:solidFill>
                  <a:srgbClr val="F21684"/>
                </a:solidFill>
                <a:effectLst>
                  <a:outerShdw dist="40000" dir="2700000">
                    <a:srgbClr val="000000">
                      <a:alpha val="90000"/>
                    </a:srgbClr>
                  </a:outerShdw>
                </a:effectLst>
                <a:latin typeface="LeagueGothic"/>
              </a:rPr>
              <a:t>A  SYSTEM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8996</TotalTime>
  <Words>12369</Words>
  <Application>Microsoft Office PowerPoint</Application>
  <PresentationFormat>Custom</PresentationFormat>
  <Paragraphs>1157</Paragraphs>
  <Slides>61</Slides>
  <Notes>59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61</vt:i4>
      </vt:variant>
    </vt:vector>
  </HeadingPairs>
  <TitlesOfParts>
    <vt:vector size="73" baseType="lpstr">
      <vt:lpstr>Aptos</vt:lpstr>
      <vt:lpstr>Arial</vt:lpstr>
      <vt:lpstr>Calibri</vt:lpstr>
      <vt:lpstr>Franklin Gothic Demi</vt:lpstr>
      <vt:lpstr>GeoBrandMedium</vt:lpstr>
      <vt:lpstr>Google Sans</vt:lpstr>
      <vt:lpstr>LeagueGothic</vt:lpstr>
      <vt:lpstr>LeagueGothic-Regular</vt:lpstr>
      <vt:lpstr>Oswald Medium</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Justine Armstrong</cp:lastModifiedBy>
  <cp:revision>667</cp:revision>
  <dcterms:created xsi:type="dcterms:W3CDTF">2006-08-16T00:00:00Z</dcterms:created>
  <dcterms:modified xsi:type="dcterms:W3CDTF">2025-03-04T06:52:40Z</dcterms:modified>
</cp:coreProperties>
</file>